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1" r:id="rId1"/>
    <p:sldMasterId id="2147483674" r:id="rId2"/>
  </p:sldMasterIdLst>
  <p:notesMasterIdLst>
    <p:notesMasterId r:id="rId76"/>
  </p:notesMasterIdLst>
  <p:sldIdLst>
    <p:sldId id="342" r:id="rId3"/>
    <p:sldId id="346" r:id="rId4"/>
    <p:sldId id="258" r:id="rId5"/>
    <p:sldId id="260" r:id="rId6"/>
    <p:sldId id="261" r:id="rId7"/>
    <p:sldId id="317" r:id="rId8"/>
    <p:sldId id="344" r:id="rId9"/>
    <p:sldId id="318" r:id="rId10"/>
    <p:sldId id="262" r:id="rId11"/>
    <p:sldId id="263" r:id="rId12"/>
    <p:sldId id="264" r:id="rId13"/>
    <p:sldId id="265" r:id="rId14"/>
    <p:sldId id="266" r:id="rId15"/>
    <p:sldId id="267" r:id="rId16"/>
    <p:sldId id="331" r:id="rId17"/>
    <p:sldId id="268" r:id="rId18"/>
    <p:sldId id="269" r:id="rId19"/>
    <p:sldId id="270" r:id="rId20"/>
    <p:sldId id="271" r:id="rId21"/>
    <p:sldId id="272" r:id="rId22"/>
    <p:sldId id="332" r:id="rId23"/>
    <p:sldId id="273" r:id="rId24"/>
    <p:sldId id="274" r:id="rId25"/>
    <p:sldId id="334" r:id="rId26"/>
    <p:sldId id="333" r:id="rId27"/>
    <p:sldId id="275" r:id="rId28"/>
    <p:sldId id="319" r:id="rId29"/>
    <p:sldId id="276" r:id="rId30"/>
    <p:sldId id="320" r:id="rId31"/>
    <p:sldId id="322" r:id="rId32"/>
    <p:sldId id="323" r:id="rId33"/>
    <p:sldId id="324" r:id="rId34"/>
    <p:sldId id="325" r:id="rId35"/>
    <p:sldId id="326" r:id="rId36"/>
    <p:sldId id="327" r:id="rId37"/>
    <p:sldId id="321" r:id="rId38"/>
    <p:sldId id="335" r:id="rId39"/>
    <p:sldId id="336" r:id="rId40"/>
    <p:sldId id="328" r:id="rId41"/>
    <p:sldId id="283" r:id="rId42"/>
    <p:sldId id="337" r:id="rId43"/>
    <p:sldId id="285" r:id="rId44"/>
    <p:sldId id="286" r:id="rId45"/>
    <p:sldId id="287" r:id="rId46"/>
    <p:sldId id="338" r:id="rId47"/>
    <p:sldId id="288" r:id="rId48"/>
    <p:sldId id="289" r:id="rId49"/>
    <p:sldId id="339" r:id="rId50"/>
    <p:sldId id="290" r:id="rId51"/>
    <p:sldId id="291" r:id="rId52"/>
    <p:sldId id="292" r:id="rId53"/>
    <p:sldId id="294" r:id="rId54"/>
    <p:sldId id="295" r:id="rId55"/>
    <p:sldId id="296" r:id="rId56"/>
    <p:sldId id="297" r:id="rId57"/>
    <p:sldId id="298" r:id="rId58"/>
    <p:sldId id="299" r:id="rId59"/>
    <p:sldId id="300" r:id="rId60"/>
    <p:sldId id="340" r:id="rId61"/>
    <p:sldId id="301" r:id="rId62"/>
    <p:sldId id="302" r:id="rId63"/>
    <p:sldId id="303" r:id="rId64"/>
    <p:sldId id="304" r:id="rId65"/>
    <p:sldId id="305" r:id="rId66"/>
    <p:sldId id="306" r:id="rId67"/>
    <p:sldId id="307" r:id="rId68"/>
    <p:sldId id="308" r:id="rId69"/>
    <p:sldId id="309" r:id="rId70"/>
    <p:sldId id="310" r:id="rId71"/>
    <p:sldId id="312" r:id="rId72"/>
    <p:sldId id="345" r:id="rId73"/>
    <p:sldId id="315" r:id="rId74"/>
    <p:sldId id="316" r:id="rId7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958" userDrawn="1">
          <p15:clr>
            <a:srgbClr val="A4A3A4"/>
          </p15:clr>
        </p15:guide>
        <p15:guide id="2" pos="5578" userDrawn="1">
          <p15:clr>
            <a:srgbClr val="A4A3A4"/>
          </p15:clr>
        </p15:guide>
        <p15:guide id="3" pos="476" userDrawn="1">
          <p15:clr>
            <a:srgbClr val="A4A3A4"/>
          </p15:clr>
        </p15:guide>
        <p15:guide id="4" pos="703" userDrawn="1">
          <p15:clr>
            <a:srgbClr val="A4A3A4"/>
          </p15:clr>
        </p15:guide>
        <p15:guide id="5" pos="975" userDrawn="1">
          <p15:clr>
            <a:srgbClr val="A4A3A4"/>
          </p15:clr>
        </p15:guide>
        <p15:guide id="6" orient="horz" pos="527" userDrawn="1">
          <p15:clr>
            <a:srgbClr val="A4A3A4"/>
          </p15:clr>
        </p15:guide>
        <p15:guide id="7" orient="horz" pos="3951" userDrawn="1">
          <p15:clr>
            <a:srgbClr val="A4A3A4"/>
          </p15:clr>
        </p15:guide>
        <p15:guide id="8" pos="288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enon, Bincy" initials="MB" lastIdx="4" clrIdx="0">
    <p:extLst>
      <p:ext uri="{19B8F6BF-5375-455C-9EA6-DF929625EA0E}">
        <p15:presenceInfo xmlns:p15="http://schemas.microsoft.com/office/powerpoint/2012/main" userId="Menon, Bincy" providerId="None"/>
      </p:ext>
    </p:extLst>
  </p:cmAuthor>
  <p:cmAuthor id="2" name="user" initials="u" lastIdx="1" clrIdx="1"/>
  <p:cmAuthor id="3" name="Vivekan G" initials="VG" lastIdx="1" clrIdx="2">
    <p:extLst>
      <p:ext uri="{19B8F6BF-5375-455C-9EA6-DF929625EA0E}">
        <p15:presenceInfo xmlns:p15="http://schemas.microsoft.com/office/powerpoint/2012/main" userId="S-1-5-21-2752970185-40930380-1894245210-3162" providerId="AD"/>
      </p:ext>
    </p:extLst>
  </p:cmAuthor>
  <p:cmAuthor id="4" name="Syed,HaameedMazhar" initials="S" lastIdx="3" clrIdx="3">
    <p:extLst>
      <p:ext uri="{19B8F6BF-5375-455C-9EA6-DF929625EA0E}">
        <p15:presenceInfo xmlns:p15="http://schemas.microsoft.com/office/powerpoint/2012/main" userId="S-1-5-21-2752970185-40930380-1894245210-2944"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D9D9C"/>
    <a:srgbClr val="007FA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653" autoAdjust="0"/>
    <p:restoredTop sz="93372" autoAdjust="0"/>
  </p:normalViewPr>
  <p:slideViewPr>
    <p:cSldViewPr snapToObjects="1">
      <p:cViewPr>
        <p:scale>
          <a:sx n="100" d="100"/>
          <a:sy n="100" d="100"/>
        </p:scale>
        <p:origin x="2064" y="168"/>
      </p:cViewPr>
      <p:guideLst>
        <p:guide orient="horz" pos="958"/>
        <p:guide pos="5578"/>
        <p:guide pos="476"/>
        <p:guide pos="703"/>
        <p:guide pos="975"/>
        <p:guide orient="horz" pos="527"/>
        <p:guide orient="horz" pos="3951"/>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viewProps" Target="viewProps.xml"/><Relationship Id="rId5" Type="http://schemas.openxmlformats.org/officeDocument/2006/relationships/slide" Target="slides/slide3.xml"/><Relationship Id="rId61" Type="http://schemas.openxmlformats.org/officeDocument/2006/relationships/slide" Target="slides/slide59.xml"/><Relationship Id="rId82" Type="http://schemas.microsoft.com/office/2015/10/relationships/revisionInfo" Target="revisionInfo.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commentAuthors" Target="commentAuthor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theme" Target="theme/theme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notesMaster" Target="notesMasters/notesMaster1.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E33EF1-A5AD-444A-B4C2-F548C4654D25}" type="datetimeFigureOut">
              <a:rPr lang="en-US" smtClean="0"/>
              <a:t>4/4/2019</a:t>
            </a:fld>
            <a:endParaRPr lang="en-US" dirty="0"/>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70E8D05-ECC6-7C4C-8359-06A3D04FD5A1}" type="slidenum">
              <a:rPr lang="en-US" smtClean="0"/>
              <a:t>‹#›</a:t>
            </a:fld>
            <a:endParaRPr lang="en-US" dirty="0"/>
          </a:p>
        </p:txBody>
      </p:sp>
    </p:spTree>
    <p:extLst>
      <p:ext uri="{BB962C8B-B14F-4D97-AF65-F5344CB8AC3E}">
        <p14:creationId xmlns:p14="http://schemas.microsoft.com/office/powerpoint/2010/main" val="15928348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Slide Image Placeholder 1"/>
          <p:cNvSpPr>
            <a:spLocks noGrp="1" noRot="1" noChangeAspect="1" noTextEdit="1"/>
          </p:cNvSpPr>
          <p:nvPr>
            <p:ph type="sldImg"/>
          </p:nvPr>
        </p:nvSpPr>
        <p:spPr>
          <a:xfrm>
            <a:off x="1143000" y="685800"/>
            <a:ext cx="4573588" cy="3429000"/>
          </a:xfrm>
          <a:ln/>
        </p:spPr>
      </p:sp>
      <p:sp>
        <p:nvSpPr>
          <p:cNvPr id="6147"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en-US" smtClean="0"/>
          </a:p>
        </p:txBody>
      </p:sp>
      <p:sp>
        <p:nvSpPr>
          <p:cNvPr id="6148" name="Slide Number Placeholder 3"/>
          <p:cNvSpPr>
            <a:spLocks noGrp="1"/>
          </p:cNvSpPr>
          <p:nvPr>
            <p:ph type="sldNum" sz="quarter" idx="4294967295"/>
          </p:nvPr>
        </p:nvSpPr>
        <p:spPr bwMode="auto">
          <a:xfrm>
            <a:off x="0" y="0"/>
            <a:ext cx="0" cy="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F7C91FD3-F773-4668-851B-9501CB3EEE57}" type="slidenum">
              <a:rPr kumimoji="0" lang="en-US" altLang="en-US" sz="1200" b="0" i="0" u="none" strike="noStrike" kern="1200" cap="none" spc="0" normalizeH="0" baseline="0" noProof="0" smtClean="0">
                <a:ln>
                  <a:noFill/>
                </a:ln>
                <a:solidFill>
                  <a:srgbClr val="000000"/>
                </a:solidFill>
                <a:effectLst/>
                <a:uLnTx/>
                <a:uFillTx/>
                <a:latin typeface="Arial" panose="020B0604020202020204" pitchFamily="34" charset="0"/>
                <a:ea typeface="MS PGothic" panose="020B0600070205080204"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1</a:t>
            </a:fld>
            <a:endParaRPr kumimoji="0" lang="en-US" altLang="en-US" sz="1200" b="0" i="0" u="none" strike="noStrike" kern="1200" cap="none" spc="0" normalizeH="0" baseline="0" noProof="0" smtClean="0">
              <a:ln>
                <a:noFill/>
              </a:ln>
              <a:solidFill>
                <a:srgbClr val="000000"/>
              </a:solidFill>
              <a:effectLst/>
              <a:uLnTx/>
              <a:uFillTx/>
              <a:latin typeface="Arial" panose="020B0604020202020204" pitchFamily="34" charset="0"/>
              <a:ea typeface="MS PGothic" panose="020B0600070205080204" pitchFamily="34" charset="-128"/>
              <a:cs typeface="+mn-cs"/>
            </a:endParaRPr>
          </a:p>
        </p:txBody>
      </p:sp>
    </p:spTree>
    <p:extLst>
      <p:ext uri="{BB962C8B-B14F-4D97-AF65-F5344CB8AC3E}">
        <p14:creationId xmlns:p14="http://schemas.microsoft.com/office/powerpoint/2010/main" val="19951104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670E8D05-ECC6-7C4C-8359-06A3D04FD5A1}" type="slidenum">
              <a:rPr lang="en-US" smtClean="0"/>
              <a:t>36</a:t>
            </a:fld>
            <a:endParaRPr lang="en-US" dirty="0"/>
          </a:p>
        </p:txBody>
      </p:sp>
    </p:spTree>
    <p:extLst>
      <p:ext uri="{BB962C8B-B14F-4D97-AF65-F5344CB8AC3E}">
        <p14:creationId xmlns:p14="http://schemas.microsoft.com/office/powerpoint/2010/main" val="12698997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b="0" i="0" u="none" strike="noStrike" kern="1200" baseline="0" dirty="0" smtClean="0">
                <a:solidFill>
                  <a:schemeClr val="tx1"/>
                </a:solidFill>
                <a:latin typeface="Arial" panose="020B0604020202020204" pitchFamily="34" charset="0"/>
                <a:ea typeface="+mn-ea"/>
                <a:cs typeface="Arial" panose="020B0604020202020204" pitchFamily="34" charset="0"/>
              </a:rPr>
              <a:t>Figure 3.5 </a:t>
            </a:r>
            <a:br>
              <a:rPr lang="en-IN" sz="1200" b="0" i="0" u="none" strike="noStrike" kern="1200" baseline="0" dirty="0" smtClean="0">
                <a:solidFill>
                  <a:schemeClr val="tx1"/>
                </a:solidFill>
                <a:latin typeface="Arial" panose="020B0604020202020204" pitchFamily="34" charset="0"/>
                <a:ea typeface="+mn-ea"/>
                <a:cs typeface="Arial" panose="020B0604020202020204" pitchFamily="34" charset="0"/>
              </a:rPr>
            </a:br>
            <a:r>
              <a:rPr lang="en-IN" sz="1200" b="0" i="0" u="none" strike="noStrike" kern="1200" baseline="0" dirty="0" smtClean="0">
                <a:solidFill>
                  <a:schemeClr val="tx1"/>
                </a:solidFill>
                <a:latin typeface="Arial" panose="020B0604020202020204" pitchFamily="34" charset="0"/>
                <a:ea typeface="+mn-ea"/>
                <a:cs typeface="Arial" panose="020B0604020202020204" pitchFamily="34" charset="0"/>
              </a:rPr>
              <a:t>The Sandy persona for HFC scenario</a:t>
            </a:r>
            <a:endParaRPr lang="en-IN"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670E8D05-ECC6-7C4C-8359-06A3D04FD5A1}" type="slidenum">
              <a:rPr lang="en-US" smtClean="0"/>
              <a:t>37</a:t>
            </a:fld>
            <a:endParaRPr lang="en-US" dirty="0"/>
          </a:p>
        </p:txBody>
      </p:sp>
    </p:spTree>
    <p:extLst>
      <p:ext uri="{BB962C8B-B14F-4D97-AF65-F5344CB8AC3E}">
        <p14:creationId xmlns:p14="http://schemas.microsoft.com/office/powerpoint/2010/main" val="28233242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sz="1200" b="0" i="0" u="none" strike="noStrike" kern="1200" baseline="0" dirty="0" smtClean="0">
                <a:solidFill>
                  <a:schemeClr val="tx1"/>
                </a:solidFill>
                <a:latin typeface="Arial" panose="020B0604020202020204" pitchFamily="34" charset="0"/>
                <a:ea typeface="+mn-ea"/>
                <a:cs typeface="Arial" panose="020B0604020202020204" pitchFamily="34" charset="0"/>
              </a:rPr>
              <a:t>Figure 3.6 </a:t>
            </a:r>
            <a:br>
              <a:rPr lang="it-IT" sz="1200" b="0" i="0" u="none" strike="noStrike" kern="1200" baseline="0" dirty="0" smtClean="0">
                <a:solidFill>
                  <a:schemeClr val="tx1"/>
                </a:solidFill>
                <a:latin typeface="Arial" panose="020B0604020202020204" pitchFamily="34" charset="0"/>
                <a:ea typeface="+mn-ea"/>
                <a:cs typeface="Arial" panose="020B0604020202020204" pitchFamily="34" charset="0"/>
              </a:rPr>
            </a:br>
            <a:r>
              <a:rPr lang="it-IT" sz="1200" b="0" i="0" u="none" strike="noStrike" kern="1200" baseline="0" dirty="0" smtClean="0">
                <a:solidFill>
                  <a:schemeClr val="tx1"/>
                </a:solidFill>
                <a:latin typeface="Arial" panose="020B0604020202020204" pitchFamily="34" charset="0"/>
                <a:ea typeface="+mn-ea"/>
                <a:cs typeface="Arial" panose="020B0604020202020204" pitchFamily="34" charset="0"/>
              </a:rPr>
              <a:t>The Mari persona for HFC scenario</a:t>
            </a:r>
            <a:endParaRPr lang="en-IN"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670E8D05-ECC6-7C4C-8359-06A3D04FD5A1}" type="slidenum">
              <a:rPr lang="en-US" smtClean="0"/>
              <a:t>38</a:t>
            </a:fld>
            <a:endParaRPr lang="en-US" dirty="0"/>
          </a:p>
        </p:txBody>
      </p:sp>
    </p:spTree>
    <p:extLst>
      <p:ext uri="{BB962C8B-B14F-4D97-AF65-F5344CB8AC3E}">
        <p14:creationId xmlns:p14="http://schemas.microsoft.com/office/powerpoint/2010/main" val="38470989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670E8D05-ECC6-7C4C-8359-06A3D04FD5A1}" type="slidenum">
              <a:rPr lang="en-US" smtClean="0"/>
              <a:t>44</a:t>
            </a:fld>
            <a:endParaRPr lang="en-US" dirty="0"/>
          </a:p>
        </p:txBody>
      </p:sp>
    </p:spTree>
    <p:extLst>
      <p:ext uri="{BB962C8B-B14F-4D97-AF65-F5344CB8AC3E}">
        <p14:creationId xmlns:p14="http://schemas.microsoft.com/office/powerpoint/2010/main" val="8136152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Arial" panose="020B0604020202020204" pitchFamily="34" charset="0"/>
                <a:ea typeface="+mn-ea"/>
                <a:cs typeface="Arial" panose="020B0604020202020204" pitchFamily="34" charset="0"/>
              </a:rPr>
              <a:t>Figure 3.8</a:t>
            </a:r>
            <a:br>
              <a:rPr lang="en-US" sz="1200" b="0" i="0" u="none" strike="noStrike" kern="1200" baseline="0" dirty="0" smtClean="0">
                <a:solidFill>
                  <a:schemeClr val="tx1"/>
                </a:solidFill>
                <a:latin typeface="Arial" panose="020B0604020202020204" pitchFamily="34" charset="0"/>
                <a:ea typeface="+mn-ea"/>
                <a:cs typeface="Arial" panose="020B0604020202020204" pitchFamily="34" charset="0"/>
              </a:rPr>
            </a:br>
            <a:r>
              <a:rPr lang="en-US" sz="1200" b="0" i="0" u="none" strike="noStrike" kern="1200" baseline="0" dirty="0" smtClean="0">
                <a:solidFill>
                  <a:schemeClr val="tx1"/>
                </a:solidFill>
                <a:latin typeface="Arial" panose="020B0604020202020204" pitchFamily="34" charset="0"/>
                <a:ea typeface="+mn-ea"/>
                <a:cs typeface="Arial" panose="020B0604020202020204" pitchFamily="34" charset="0"/>
              </a:rPr>
              <a:t>A scenario of multimodal interaction with a photo companion that we called </a:t>
            </a:r>
            <a:r>
              <a:rPr lang="en-US" sz="1200" b="0" i="0" u="none" strike="noStrike" kern="1200" baseline="0" dirty="0" err="1" smtClean="0">
                <a:solidFill>
                  <a:schemeClr val="tx1"/>
                </a:solidFill>
                <a:latin typeface="Arial" panose="020B0604020202020204" pitchFamily="34" charset="0"/>
                <a:ea typeface="+mn-ea"/>
                <a:cs typeface="Arial" panose="020B0604020202020204" pitchFamily="34" charset="0"/>
              </a:rPr>
              <a:t>PhotoPal</a:t>
            </a:r>
            <a:endParaRPr lang="en-IN"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670E8D05-ECC6-7C4C-8359-06A3D04FD5A1}" type="slidenum">
              <a:rPr lang="en-US" smtClean="0"/>
              <a:t>45</a:t>
            </a:fld>
            <a:endParaRPr lang="en-US" dirty="0"/>
          </a:p>
        </p:txBody>
      </p:sp>
    </p:spTree>
    <p:extLst>
      <p:ext uri="{BB962C8B-B14F-4D97-AF65-F5344CB8AC3E}">
        <p14:creationId xmlns:p14="http://schemas.microsoft.com/office/powerpoint/2010/main" val="8039234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670E8D05-ECC6-7C4C-8359-06A3D04FD5A1}" type="slidenum">
              <a:rPr lang="en-US" smtClean="0"/>
              <a:t>55</a:t>
            </a:fld>
            <a:endParaRPr lang="en-US" dirty="0"/>
          </a:p>
        </p:txBody>
      </p:sp>
    </p:spTree>
    <p:extLst>
      <p:ext uri="{BB962C8B-B14F-4D97-AF65-F5344CB8AC3E}">
        <p14:creationId xmlns:p14="http://schemas.microsoft.com/office/powerpoint/2010/main" val="36324261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670E8D05-ECC6-7C4C-8359-06A3D04FD5A1}" type="slidenum">
              <a:rPr lang="en-US" smtClean="0"/>
              <a:t>58</a:t>
            </a:fld>
            <a:endParaRPr lang="en-US" dirty="0"/>
          </a:p>
        </p:txBody>
      </p:sp>
    </p:spTree>
    <p:extLst>
      <p:ext uri="{BB962C8B-B14F-4D97-AF65-F5344CB8AC3E}">
        <p14:creationId xmlns:p14="http://schemas.microsoft.com/office/powerpoint/2010/main" val="21138705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Arial" panose="020B0604020202020204" pitchFamily="34" charset="0"/>
                <a:ea typeface="+mn-ea"/>
                <a:cs typeface="Arial" panose="020B0604020202020204" pitchFamily="34" charset="0"/>
              </a:rPr>
              <a:t>Figure 3.13 </a:t>
            </a:r>
            <a:br>
              <a:rPr lang="en-US" sz="1200" b="0" i="0" u="none" strike="noStrike" kern="1200" baseline="0" dirty="0" smtClean="0">
                <a:solidFill>
                  <a:schemeClr val="tx1"/>
                </a:solidFill>
                <a:latin typeface="Arial" panose="020B0604020202020204" pitchFamily="34" charset="0"/>
                <a:ea typeface="+mn-ea"/>
                <a:cs typeface="Arial" panose="020B0604020202020204" pitchFamily="34" charset="0"/>
              </a:rPr>
            </a:br>
            <a:r>
              <a:rPr lang="en-US" sz="1200" b="0" i="0" u="none" strike="noStrike" kern="1200" baseline="0" dirty="0" smtClean="0">
                <a:solidFill>
                  <a:schemeClr val="tx1"/>
                </a:solidFill>
                <a:latin typeface="Arial" panose="020B0604020202020204" pitchFamily="34" charset="0"/>
                <a:ea typeface="+mn-ea"/>
                <a:cs typeface="Arial" panose="020B0604020202020204" pitchFamily="34" charset="0"/>
              </a:rPr>
              <a:t>Overall scenario-based design method</a:t>
            </a:r>
            <a:endParaRPr lang="en-IN"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670E8D05-ECC6-7C4C-8359-06A3D04FD5A1}" type="slidenum">
              <a:rPr lang="en-US" smtClean="0"/>
              <a:t>59</a:t>
            </a:fld>
            <a:endParaRPr lang="en-US" dirty="0"/>
          </a:p>
        </p:txBody>
      </p:sp>
    </p:spTree>
    <p:extLst>
      <p:ext uri="{BB962C8B-B14F-4D97-AF65-F5344CB8AC3E}">
        <p14:creationId xmlns:p14="http://schemas.microsoft.com/office/powerpoint/2010/main" val="21092644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670E8D05-ECC6-7C4C-8359-06A3D04FD5A1}" type="slidenum">
              <a:rPr lang="en-US" smtClean="0"/>
              <a:t>63</a:t>
            </a:fld>
            <a:endParaRPr lang="en-US" dirty="0"/>
          </a:p>
        </p:txBody>
      </p:sp>
    </p:spTree>
    <p:extLst>
      <p:ext uri="{BB962C8B-B14F-4D97-AF65-F5344CB8AC3E}">
        <p14:creationId xmlns:p14="http://schemas.microsoft.com/office/powerpoint/2010/main" val="4623349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Arial" panose="020B0604020202020204" pitchFamily="34" charset="0"/>
                <a:ea typeface="+mn-ea"/>
                <a:cs typeface="Arial" panose="020B0604020202020204" pitchFamily="34" charset="0"/>
              </a:rPr>
              <a:t>Figure 3.2</a:t>
            </a:r>
            <a:br>
              <a:rPr lang="en-US" sz="1200" b="0" i="0" u="none" strike="noStrike" kern="1200" baseline="0" dirty="0" smtClean="0">
                <a:solidFill>
                  <a:schemeClr val="tx1"/>
                </a:solidFill>
                <a:latin typeface="Arial" panose="020B0604020202020204" pitchFamily="34" charset="0"/>
                <a:ea typeface="+mn-ea"/>
                <a:cs typeface="Arial" panose="020B0604020202020204" pitchFamily="34" charset="0"/>
              </a:rPr>
            </a:br>
            <a:r>
              <a:rPr lang="en-US" sz="1200" b="0" i="0" u="none" strike="noStrike" kern="1200" baseline="0" dirty="0" smtClean="0">
                <a:solidFill>
                  <a:schemeClr val="tx1"/>
                </a:solidFill>
                <a:latin typeface="Arial" panose="020B0604020202020204" pitchFamily="34" charset="0"/>
                <a:ea typeface="+mn-ea"/>
                <a:cs typeface="Arial" panose="020B0604020202020204" pitchFamily="34" charset="0"/>
              </a:rPr>
              <a:t>Understanding, design, evaluation, </a:t>
            </a:r>
            <a:r>
              <a:rPr lang="en-US" sz="1200" b="0" i="0" u="none" strike="noStrike" kern="1200" baseline="0" dirty="0" err="1" smtClean="0">
                <a:solidFill>
                  <a:schemeClr val="tx1"/>
                </a:solidFill>
                <a:latin typeface="Arial" panose="020B0604020202020204" pitchFamily="34" charset="0"/>
                <a:ea typeface="+mn-ea"/>
                <a:cs typeface="Arial" panose="020B0604020202020204" pitchFamily="34" charset="0"/>
              </a:rPr>
              <a:t>envisionment</a:t>
            </a:r>
            <a:endParaRPr lang="en-IN"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670E8D05-ECC6-7C4C-8359-06A3D04FD5A1}" type="slidenum">
              <a:rPr lang="en-US" smtClean="0"/>
              <a:t>8</a:t>
            </a:fld>
            <a:endParaRPr lang="en-US" dirty="0"/>
          </a:p>
        </p:txBody>
      </p:sp>
    </p:spTree>
    <p:extLst>
      <p:ext uri="{BB962C8B-B14F-4D97-AF65-F5344CB8AC3E}">
        <p14:creationId xmlns:p14="http://schemas.microsoft.com/office/powerpoint/2010/main" val="21933308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670E8D05-ECC6-7C4C-8359-06A3D04FD5A1}" type="slidenum">
              <a:rPr lang="en-US" smtClean="0"/>
              <a:t>14</a:t>
            </a:fld>
            <a:endParaRPr lang="en-US" dirty="0"/>
          </a:p>
        </p:txBody>
      </p:sp>
    </p:spTree>
    <p:extLst>
      <p:ext uri="{BB962C8B-B14F-4D97-AF65-F5344CB8AC3E}">
        <p14:creationId xmlns:p14="http://schemas.microsoft.com/office/powerpoint/2010/main" val="23169477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Arial" panose="020B0604020202020204" pitchFamily="34" charset="0"/>
                <a:ea typeface="+mn-ea"/>
                <a:cs typeface="Arial" panose="020B0604020202020204" pitchFamily="34" charset="0"/>
              </a:rPr>
              <a:t>Figure 3.3</a:t>
            </a:r>
          </a:p>
          <a:p>
            <a:r>
              <a:rPr lang="en-US" sz="1200" b="0" i="0" u="none" strike="noStrike" kern="1200" baseline="0" dirty="0" smtClean="0">
                <a:solidFill>
                  <a:schemeClr val="tx1"/>
                </a:solidFill>
                <a:latin typeface="Arial" panose="020B0604020202020204" pitchFamily="34" charset="0"/>
                <a:ea typeface="+mn-ea"/>
                <a:cs typeface="Arial" panose="020B0604020202020204" pitchFamily="34" charset="0"/>
              </a:rPr>
              <a:t>Rich pictures of (a) a pub and (b) a web design company</a:t>
            </a:r>
            <a:endParaRPr lang="en-IN"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670E8D05-ECC6-7C4C-8359-06A3D04FD5A1}" type="slidenum">
              <a:rPr lang="en-US" smtClean="0"/>
              <a:t>15</a:t>
            </a:fld>
            <a:endParaRPr lang="en-US" dirty="0"/>
          </a:p>
        </p:txBody>
      </p:sp>
    </p:spTree>
    <p:extLst>
      <p:ext uri="{BB962C8B-B14F-4D97-AF65-F5344CB8AC3E}">
        <p14:creationId xmlns:p14="http://schemas.microsoft.com/office/powerpoint/2010/main" val="33662855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670E8D05-ECC6-7C4C-8359-06A3D04FD5A1}" type="slidenum">
              <a:rPr lang="en-US" smtClean="0"/>
              <a:t>23</a:t>
            </a:fld>
            <a:endParaRPr lang="en-US" dirty="0"/>
          </a:p>
        </p:txBody>
      </p:sp>
    </p:spTree>
    <p:extLst>
      <p:ext uri="{BB962C8B-B14F-4D97-AF65-F5344CB8AC3E}">
        <p14:creationId xmlns:p14="http://schemas.microsoft.com/office/powerpoint/2010/main" val="22029933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Arial" panose="020B0604020202020204" pitchFamily="34" charset="0"/>
                <a:ea typeface="+mn-ea"/>
                <a:cs typeface="Arial" panose="020B0604020202020204" pitchFamily="34" charset="0"/>
              </a:rPr>
              <a:t>Figure 3.2</a:t>
            </a:r>
          </a:p>
          <a:p>
            <a:r>
              <a:rPr lang="en-US" sz="1200" b="0" i="0" u="none" strike="noStrike" kern="1200" baseline="0" dirty="0" smtClean="0">
                <a:solidFill>
                  <a:schemeClr val="tx1"/>
                </a:solidFill>
                <a:latin typeface="Arial" panose="020B0604020202020204" pitchFamily="34" charset="0"/>
                <a:ea typeface="+mn-ea"/>
                <a:cs typeface="Arial" panose="020B0604020202020204" pitchFamily="34" charset="0"/>
              </a:rPr>
              <a:t>Understanding, design, evaluation, </a:t>
            </a:r>
            <a:r>
              <a:rPr lang="en-US" sz="1200" b="0" i="0" u="none" strike="noStrike" kern="1200" baseline="0" dirty="0" err="1" smtClean="0">
                <a:solidFill>
                  <a:schemeClr val="tx1"/>
                </a:solidFill>
                <a:latin typeface="Arial" panose="020B0604020202020204" pitchFamily="34" charset="0"/>
                <a:ea typeface="+mn-ea"/>
                <a:cs typeface="Arial" panose="020B0604020202020204" pitchFamily="34" charset="0"/>
              </a:rPr>
              <a:t>envisionment</a:t>
            </a:r>
            <a:endParaRPr lang="en-IN"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670E8D05-ECC6-7C4C-8359-06A3D04FD5A1}" type="slidenum">
              <a:rPr lang="en-US" smtClean="0"/>
              <a:t>24</a:t>
            </a:fld>
            <a:endParaRPr lang="en-US" dirty="0"/>
          </a:p>
        </p:txBody>
      </p:sp>
    </p:spTree>
    <p:extLst>
      <p:ext uri="{BB962C8B-B14F-4D97-AF65-F5344CB8AC3E}">
        <p14:creationId xmlns:p14="http://schemas.microsoft.com/office/powerpoint/2010/main" val="23165426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670E8D05-ECC6-7C4C-8359-06A3D04FD5A1}" type="slidenum">
              <a:rPr lang="en-US" smtClean="0"/>
              <a:t>27</a:t>
            </a:fld>
            <a:endParaRPr lang="en-US" dirty="0"/>
          </a:p>
        </p:txBody>
      </p:sp>
    </p:spTree>
    <p:extLst>
      <p:ext uri="{BB962C8B-B14F-4D97-AF65-F5344CB8AC3E}">
        <p14:creationId xmlns:p14="http://schemas.microsoft.com/office/powerpoint/2010/main" val="32952821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70E8D05-ECC6-7C4C-8359-06A3D04FD5A1}" type="slidenum">
              <a:rPr lang="en-US" smtClean="0"/>
              <a:t>29</a:t>
            </a:fld>
            <a:endParaRPr lang="en-US" dirty="0"/>
          </a:p>
        </p:txBody>
      </p:sp>
    </p:spTree>
    <p:extLst>
      <p:ext uri="{BB962C8B-B14F-4D97-AF65-F5344CB8AC3E}">
        <p14:creationId xmlns:p14="http://schemas.microsoft.com/office/powerpoint/2010/main" val="2444997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sz="1200" b="0" i="0" u="none" strike="noStrike" kern="1200" baseline="0" dirty="0" smtClean="0">
                <a:solidFill>
                  <a:schemeClr val="tx1"/>
                </a:solidFill>
                <a:latin typeface="Arial" panose="020B0604020202020204" pitchFamily="34" charset="0"/>
                <a:ea typeface="+mn-ea"/>
                <a:cs typeface="Arial" panose="020B0604020202020204" pitchFamily="34" charset="0"/>
              </a:rPr>
              <a:t>Figure 3.4</a:t>
            </a:r>
            <a:br>
              <a:rPr lang="it-IT" sz="1200" b="0" i="0" u="none" strike="noStrike" kern="1200" baseline="0" dirty="0" smtClean="0">
                <a:solidFill>
                  <a:schemeClr val="tx1"/>
                </a:solidFill>
                <a:latin typeface="Arial" panose="020B0604020202020204" pitchFamily="34" charset="0"/>
                <a:ea typeface="+mn-ea"/>
                <a:cs typeface="Arial" panose="020B0604020202020204" pitchFamily="34" charset="0"/>
              </a:rPr>
            </a:br>
            <a:r>
              <a:rPr lang="it-IT" sz="1200" b="0" i="0" u="none" strike="noStrike" kern="1200" baseline="0" dirty="0" smtClean="0">
                <a:solidFill>
                  <a:schemeClr val="tx1"/>
                </a:solidFill>
                <a:latin typeface="Arial" panose="020B0604020202020204" pitchFamily="34" charset="0"/>
                <a:ea typeface="+mn-ea"/>
                <a:cs typeface="Arial" panose="020B0604020202020204" pitchFamily="34" charset="0"/>
              </a:rPr>
              <a:t>A persona template</a:t>
            </a:r>
            <a:endParaRPr lang="en-IN"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670E8D05-ECC6-7C4C-8359-06A3D04FD5A1}" type="slidenum">
              <a:rPr lang="en-US" smtClean="0"/>
              <a:t>34</a:t>
            </a:fld>
            <a:endParaRPr lang="en-US" dirty="0"/>
          </a:p>
        </p:txBody>
      </p:sp>
    </p:spTree>
    <p:extLst>
      <p:ext uri="{BB962C8B-B14F-4D97-AF65-F5344CB8AC3E}">
        <p14:creationId xmlns:p14="http://schemas.microsoft.com/office/powerpoint/2010/main" val="2290735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35697483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0254274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77910086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hapter Opener">
    <p:spTree>
      <p:nvGrpSpPr>
        <p:cNvPr id="1" name=""/>
        <p:cNvGrpSpPr/>
        <p:nvPr/>
      </p:nvGrpSpPr>
      <p:grpSpPr>
        <a:xfrm>
          <a:off x="0" y="0"/>
          <a:ext cx="0" cy="0"/>
          <a:chOff x="0" y="0"/>
          <a:chExt cx="0" cy="0"/>
        </a:xfrm>
      </p:grpSpPr>
      <p:sp>
        <p:nvSpPr>
          <p:cNvPr id="11" name="Title 10"/>
          <p:cNvSpPr>
            <a:spLocks noGrp="1"/>
          </p:cNvSpPr>
          <p:nvPr>
            <p:ph type="title"/>
          </p:nvPr>
        </p:nvSpPr>
        <p:spPr>
          <a:xfrm>
            <a:off x="457200" y="215372"/>
            <a:ext cx="8229600" cy="622828"/>
          </a:xfrm>
          <a:prstGeom prst="rect">
            <a:avLst/>
          </a:prstGeom>
        </p:spPr>
        <p:txBody>
          <a:bodyPr anchor="t"/>
          <a:lstStyle/>
          <a:p>
            <a:r>
              <a:rPr lang="en-US" dirty="0" smtClean="0"/>
              <a:t>Click to edit Master title style</a:t>
            </a:r>
            <a:endParaRPr lang="en-US" dirty="0"/>
          </a:p>
        </p:txBody>
      </p:sp>
      <p:sp>
        <p:nvSpPr>
          <p:cNvPr id="7" name="Text Placeholder 6"/>
          <p:cNvSpPr>
            <a:spLocks noGrp="1"/>
          </p:cNvSpPr>
          <p:nvPr>
            <p:ph type="body" sz="quarter" idx="13"/>
          </p:nvPr>
        </p:nvSpPr>
        <p:spPr>
          <a:xfrm>
            <a:off x="457200" y="816430"/>
            <a:ext cx="8229600" cy="478970"/>
          </a:xfrm>
        </p:spPr>
        <p:txBody>
          <a:bodyPr>
            <a:noAutofit/>
          </a:bodyPr>
          <a:lstStyle>
            <a:lvl1pPr marL="0" indent="0">
              <a:spcBef>
                <a:spcPts val="0"/>
              </a:spcBef>
              <a:buNone/>
              <a:defRPr sz="2000">
                <a:solidFill>
                  <a:srgbClr val="007FA3"/>
                </a:solidFill>
              </a:defRPr>
            </a:lvl1pPr>
            <a:lvl2pPr marL="0" indent="0">
              <a:spcBef>
                <a:spcPts val="0"/>
              </a:spcBef>
              <a:buNone/>
              <a:defRPr sz="2400">
                <a:solidFill>
                  <a:schemeClr val="bg1"/>
                </a:solidFill>
              </a:defRPr>
            </a:lvl2pPr>
            <a:lvl3pPr marL="0" indent="0">
              <a:spcBef>
                <a:spcPts val="0"/>
              </a:spcBef>
              <a:buNone/>
              <a:defRPr sz="2400">
                <a:solidFill>
                  <a:schemeClr val="bg1"/>
                </a:solidFill>
              </a:defRPr>
            </a:lvl3pPr>
            <a:lvl4pPr marL="0" indent="0">
              <a:spcBef>
                <a:spcPts val="0"/>
              </a:spcBef>
              <a:buNone/>
              <a:defRPr sz="2400">
                <a:solidFill>
                  <a:schemeClr val="bg1"/>
                </a:solidFill>
              </a:defRPr>
            </a:lvl4pPr>
            <a:lvl5pPr marL="0" indent="0">
              <a:spcBef>
                <a:spcPts val="0"/>
              </a:spcBef>
              <a:buNone/>
              <a:defRPr sz="2400">
                <a:solidFill>
                  <a:schemeClr val="bg1"/>
                </a:solidFill>
              </a:defRPr>
            </a:lvl5pPr>
            <a:lvl6pPr marL="0" indent="0">
              <a:spcBef>
                <a:spcPts val="0"/>
              </a:spcBef>
              <a:buNone/>
              <a:defRPr sz="2400">
                <a:solidFill>
                  <a:schemeClr val="bg1"/>
                </a:solidFill>
              </a:defRPr>
            </a:lvl6pPr>
            <a:lvl7pPr marL="0" indent="0">
              <a:spcBef>
                <a:spcPts val="0"/>
              </a:spcBef>
              <a:buNone/>
              <a:defRPr sz="2400">
                <a:solidFill>
                  <a:schemeClr val="bg1"/>
                </a:solidFill>
              </a:defRPr>
            </a:lvl7pPr>
            <a:lvl8pPr marL="0" indent="0">
              <a:spcBef>
                <a:spcPts val="0"/>
              </a:spcBef>
              <a:buNone/>
              <a:defRPr sz="2400">
                <a:solidFill>
                  <a:schemeClr val="bg1"/>
                </a:solidFill>
              </a:defRPr>
            </a:lvl8pPr>
            <a:lvl9pPr marL="0" indent="0">
              <a:spcBef>
                <a:spcPts val="0"/>
              </a:spcBef>
              <a:buNone/>
              <a:defRPr sz="2400">
                <a:solidFill>
                  <a:schemeClr val="bg1"/>
                </a:solidFill>
              </a:defRPr>
            </a:lvl9pPr>
          </a:lstStyle>
          <a:p>
            <a:pPr lvl="0"/>
            <a:r>
              <a:rPr lang="en-US" smtClean="0"/>
              <a:t>Click to edit Master text styles</a:t>
            </a:r>
          </a:p>
        </p:txBody>
      </p:sp>
      <p:sp>
        <p:nvSpPr>
          <p:cNvPr id="9" name="Text Placeholder 8"/>
          <p:cNvSpPr>
            <a:spLocks noGrp="1"/>
          </p:cNvSpPr>
          <p:nvPr>
            <p:ph type="body" sz="quarter" idx="14"/>
          </p:nvPr>
        </p:nvSpPr>
        <p:spPr>
          <a:xfrm>
            <a:off x="5029200" y="1600201"/>
            <a:ext cx="3657600" cy="1600199"/>
          </a:xfrm>
        </p:spPr>
        <p:txBody>
          <a:bodyPr anchor="b">
            <a:noAutofit/>
          </a:bodyPr>
          <a:lstStyle>
            <a:lvl1pPr marL="0" indent="0">
              <a:spcBef>
                <a:spcPts val="0"/>
              </a:spcBef>
              <a:buNone/>
              <a:defRPr sz="3000" baseline="0"/>
            </a:lvl1pPr>
            <a:lvl2pPr marL="0" indent="0">
              <a:spcBef>
                <a:spcPts val="0"/>
              </a:spcBef>
              <a:buNone/>
              <a:defRPr sz="4400"/>
            </a:lvl2pPr>
            <a:lvl3pPr marL="0" indent="0">
              <a:spcBef>
                <a:spcPts val="0"/>
              </a:spcBef>
              <a:buNone/>
              <a:defRPr sz="4400"/>
            </a:lvl3pPr>
            <a:lvl4pPr marL="0" indent="0">
              <a:spcBef>
                <a:spcPts val="0"/>
              </a:spcBef>
              <a:buNone/>
              <a:defRPr sz="4400"/>
            </a:lvl4pPr>
            <a:lvl5pPr marL="0" indent="0">
              <a:spcBef>
                <a:spcPts val="0"/>
              </a:spcBef>
              <a:buNone/>
              <a:defRPr sz="4400"/>
            </a:lvl5pPr>
            <a:lvl6pPr marL="0" indent="0">
              <a:spcBef>
                <a:spcPts val="0"/>
              </a:spcBef>
              <a:buNone/>
              <a:defRPr sz="4400"/>
            </a:lvl6pPr>
            <a:lvl7pPr marL="0" indent="0">
              <a:spcBef>
                <a:spcPts val="0"/>
              </a:spcBef>
              <a:buNone/>
              <a:defRPr sz="4400"/>
            </a:lvl7pPr>
            <a:lvl8pPr marL="0" indent="0">
              <a:spcBef>
                <a:spcPts val="0"/>
              </a:spcBef>
              <a:buNone/>
              <a:defRPr sz="4400"/>
            </a:lvl8pPr>
            <a:lvl9pPr marL="0" indent="0">
              <a:spcBef>
                <a:spcPts val="0"/>
              </a:spcBef>
              <a:buNone/>
              <a:defRPr sz="4400"/>
            </a:lvl9pPr>
          </a:lstStyle>
          <a:p>
            <a:pPr lvl="0"/>
            <a:r>
              <a:rPr lang="en-US" smtClean="0"/>
              <a:t>Click to edit Master text styles</a:t>
            </a:r>
          </a:p>
        </p:txBody>
      </p:sp>
      <p:sp>
        <p:nvSpPr>
          <p:cNvPr id="10" name="Text Placeholder 8"/>
          <p:cNvSpPr>
            <a:spLocks noGrp="1"/>
          </p:cNvSpPr>
          <p:nvPr>
            <p:ph type="body" sz="quarter" idx="15"/>
          </p:nvPr>
        </p:nvSpPr>
        <p:spPr>
          <a:xfrm>
            <a:off x="5029200" y="3200400"/>
            <a:ext cx="3657600" cy="2925763"/>
          </a:xfrm>
        </p:spPr>
        <p:txBody>
          <a:bodyPr>
            <a:noAutofit/>
          </a:bodyPr>
          <a:lstStyle>
            <a:lvl1pPr marL="0" indent="0">
              <a:spcBef>
                <a:spcPts val="0"/>
              </a:spcBef>
              <a:buNone/>
              <a:defRPr sz="2200"/>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vl6pPr marL="0" indent="0">
              <a:spcBef>
                <a:spcPts val="0"/>
              </a:spcBef>
              <a:buNone/>
              <a:defRPr/>
            </a:lvl6pPr>
            <a:lvl7pPr marL="0" indent="0">
              <a:spcBef>
                <a:spcPts val="0"/>
              </a:spcBef>
              <a:buNone/>
              <a:defRPr/>
            </a:lvl7pPr>
            <a:lvl8pPr marL="0" indent="0">
              <a:spcBef>
                <a:spcPts val="0"/>
              </a:spcBef>
              <a:buNone/>
              <a:defRPr/>
            </a:lvl8pPr>
            <a:lvl9pPr marL="0" indent="0">
              <a:spcBef>
                <a:spcPts val="0"/>
              </a:spcBef>
              <a:buNone/>
              <a:defRPr/>
            </a:lvl9pPr>
          </a:lstStyle>
          <a:p>
            <a:pPr lvl="0"/>
            <a:r>
              <a:rPr lang="en-US" smtClean="0"/>
              <a:t>Click to edit Master text styles</a:t>
            </a:r>
          </a:p>
        </p:txBody>
      </p:sp>
      <p:sp>
        <p:nvSpPr>
          <p:cNvPr id="6" name="Footer Placeholder 2"/>
          <p:cNvSpPr>
            <a:spLocks noGrp="1"/>
          </p:cNvSpPr>
          <p:nvPr>
            <p:ph type="ftr" sz="quarter" idx="16"/>
          </p:nvPr>
        </p:nvSpPr>
        <p:spPr>
          <a:xfrm>
            <a:off x="93663" y="6165850"/>
            <a:ext cx="8596312" cy="234950"/>
          </a:xfrm>
          <a:prstGeom prst="rect">
            <a:avLst/>
          </a:prstGeom>
        </p:spPr>
        <p:txBody>
          <a:bodyPr/>
          <a:lstStyle>
            <a:lvl1pPr eaLnBrk="1" hangingPunct="1">
              <a:defRPr sz="2400">
                <a:solidFill>
                  <a:srgbClr val="000000"/>
                </a:solidFill>
                <a:latin typeface="Times" charset="0"/>
                <a:ea typeface="MS PGothic" pitchFamily="34" charset="-128"/>
                <a:cs typeface="+mn-cs"/>
              </a:defRPr>
            </a:lvl1pPr>
          </a:lstStyle>
          <a:p>
            <a:pPr>
              <a:defRPr/>
            </a:pPr>
            <a:endParaRPr lang="en-US"/>
          </a:p>
        </p:txBody>
      </p:sp>
      <p:sp>
        <p:nvSpPr>
          <p:cNvPr id="8" name="Date Placeholder 3"/>
          <p:cNvSpPr>
            <a:spLocks noGrp="1"/>
          </p:cNvSpPr>
          <p:nvPr>
            <p:ph type="dt" sz="half" idx="17"/>
          </p:nvPr>
        </p:nvSpPr>
        <p:spPr>
          <a:xfrm>
            <a:off x="6335713" y="112713"/>
            <a:ext cx="2133600" cy="182562"/>
          </a:xfrm>
          <a:prstGeom prst="rect">
            <a:avLst/>
          </a:prstGeom>
        </p:spPr>
        <p:txBody>
          <a:bodyPr/>
          <a:lstStyle>
            <a:lvl1pPr eaLnBrk="1" hangingPunct="1">
              <a:defRPr sz="2400">
                <a:solidFill>
                  <a:srgbClr val="000000"/>
                </a:solidFill>
                <a:latin typeface="Times" charset="0"/>
                <a:ea typeface="MS PGothic" pitchFamily="34" charset="-128"/>
                <a:cs typeface="+mn-cs"/>
              </a:defRPr>
            </a:lvl1pPr>
          </a:lstStyle>
          <a:p>
            <a:pPr>
              <a:defRPr/>
            </a:pPr>
            <a:fld id="{B8364359-B07E-4E2A-A5DC-C371B0C0F69F}" type="datetimeFigureOut">
              <a:rPr lang="en-US"/>
              <a:pPr>
                <a:defRPr/>
              </a:pPr>
              <a:t>4/4/2019</a:t>
            </a:fld>
            <a:endParaRPr lang="en-US" dirty="0"/>
          </a:p>
        </p:txBody>
      </p:sp>
      <p:sp>
        <p:nvSpPr>
          <p:cNvPr id="12" name="Slide Number Placeholder 4"/>
          <p:cNvSpPr>
            <a:spLocks noGrp="1"/>
          </p:cNvSpPr>
          <p:nvPr>
            <p:ph type="sldNum" sz="quarter" idx="18"/>
          </p:nvPr>
        </p:nvSpPr>
        <p:spPr>
          <a:xfrm>
            <a:off x="8469313" y="112713"/>
            <a:ext cx="552450" cy="182562"/>
          </a:xfrm>
          <a:prstGeom prst="rect">
            <a:avLst/>
          </a:prstGeom>
        </p:spPr>
        <p:txBody>
          <a:bodyPr vert="horz" wrap="square" lIns="91440" tIns="45720" rIns="91440" bIns="45720" numCol="1" anchor="t" anchorCtr="0" compatLnSpc="1">
            <a:prstTxWarp prst="textNoShape">
              <a:avLst/>
            </a:prstTxWarp>
          </a:bodyPr>
          <a:lstStyle>
            <a:lvl1pPr eaLnBrk="1" hangingPunct="1">
              <a:defRPr sz="2400">
                <a:solidFill>
                  <a:srgbClr val="000000"/>
                </a:solidFill>
                <a:latin typeface="Times" panose="02020603050405020304" pitchFamily="18" charset="0"/>
                <a:ea typeface="MS PGothic" panose="020B0600070205080204" pitchFamily="34" charset="-128"/>
              </a:defRPr>
            </a:lvl1pPr>
          </a:lstStyle>
          <a:p>
            <a:pPr>
              <a:defRPr/>
            </a:pPr>
            <a:fld id="{657E8C05-2277-4C00-AF98-D98487C905B4}" type="slidenum">
              <a:rPr lang="en-US" altLang="en-US"/>
              <a:pPr>
                <a:defRPr/>
              </a:pPr>
              <a:t>‹#›</a:t>
            </a:fld>
            <a:endParaRPr lang="en-US" altLang="en-US"/>
          </a:p>
        </p:txBody>
      </p:sp>
    </p:spTree>
    <p:extLst>
      <p:ext uri="{BB962C8B-B14F-4D97-AF65-F5344CB8AC3E}">
        <p14:creationId xmlns:p14="http://schemas.microsoft.com/office/powerpoint/2010/main" val="1288115346"/>
      </p:ext>
    </p:extLst>
  </p:cSld>
  <p:clrMapOvr>
    <a:masterClrMapping/>
  </p:clrMapOvr>
  <p:transition spd="slow"/>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288231910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90782038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11991154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21893587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68939252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52683971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69450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15081936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218580572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33835523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0402624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00898997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hapter Opener">
    <p:spTree>
      <p:nvGrpSpPr>
        <p:cNvPr id="1" name=""/>
        <p:cNvGrpSpPr/>
        <p:nvPr/>
      </p:nvGrpSpPr>
      <p:grpSpPr>
        <a:xfrm>
          <a:off x="0" y="0"/>
          <a:ext cx="0" cy="0"/>
          <a:chOff x="0" y="0"/>
          <a:chExt cx="0" cy="0"/>
        </a:xfrm>
      </p:grpSpPr>
      <p:sp>
        <p:nvSpPr>
          <p:cNvPr id="11" name="Title 10"/>
          <p:cNvSpPr>
            <a:spLocks noGrp="1"/>
          </p:cNvSpPr>
          <p:nvPr>
            <p:ph type="title"/>
          </p:nvPr>
        </p:nvSpPr>
        <p:spPr>
          <a:xfrm>
            <a:off x="457200" y="215372"/>
            <a:ext cx="8229600" cy="622828"/>
          </a:xfrm>
          <a:prstGeom prst="rect">
            <a:avLst/>
          </a:prstGeom>
        </p:spPr>
        <p:txBody>
          <a:bodyPr anchor="t"/>
          <a:lstStyle/>
          <a:p>
            <a:r>
              <a:rPr lang="en-US" dirty="0" smtClean="0"/>
              <a:t>Click to edit Master title style</a:t>
            </a:r>
            <a:endParaRPr lang="en-US" dirty="0"/>
          </a:p>
        </p:txBody>
      </p:sp>
      <p:sp>
        <p:nvSpPr>
          <p:cNvPr id="7" name="Text Placeholder 6"/>
          <p:cNvSpPr>
            <a:spLocks noGrp="1"/>
          </p:cNvSpPr>
          <p:nvPr>
            <p:ph type="body" sz="quarter" idx="13"/>
          </p:nvPr>
        </p:nvSpPr>
        <p:spPr>
          <a:xfrm>
            <a:off x="457200" y="816430"/>
            <a:ext cx="8229600" cy="478970"/>
          </a:xfrm>
        </p:spPr>
        <p:txBody>
          <a:bodyPr>
            <a:noAutofit/>
          </a:bodyPr>
          <a:lstStyle>
            <a:lvl1pPr marL="0" indent="0">
              <a:spcBef>
                <a:spcPts val="0"/>
              </a:spcBef>
              <a:buNone/>
              <a:defRPr sz="2000">
                <a:solidFill>
                  <a:srgbClr val="007FA3"/>
                </a:solidFill>
              </a:defRPr>
            </a:lvl1pPr>
            <a:lvl2pPr marL="0" indent="0">
              <a:spcBef>
                <a:spcPts val="0"/>
              </a:spcBef>
              <a:buNone/>
              <a:defRPr sz="2400">
                <a:solidFill>
                  <a:schemeClr val="bg1"/>
                </a:solidFill>
              </a:defRPr>
            </a:lvl2pPr>
            <a:lvl3pPr marL="0" indent="0">
              <a:spcBef>
                <a:spcPts val="0"/>
              </a:spcBef>
              <a:buNone/>
              <a:defRPr sz="2400">
                <a:solidFill>
                  <a:schemeClr val="bg1"/>
                </a:solidFill>
              </a:defRPr>
            </a:lvl3pPr>
            <a:lvl4pPr marL="0" indent="0">
              <a:spcBef>
                <a:spcPts val="0"/>
              </a:spcBef>
              <a:buNone/>
              <a:defRPr sz="2400">
                <a:solidFill>
                  <a:schemeClr val="bg1"/>
                </a:solidFill>
              </a:defRPr>
            </a:lvl4pPr>
            <a:lvl5pPr marL="0" indent="0">
              <a:spcBef>
                <a:spcPts val="0"/>
              </a:spcBef>
              <a:buNone/>
              <a:defRPr sz="2400">
                <a:solidFill>
                  <a:schemeClr val="bg1"/>
                </a:solidFill>
              </a:defRPr>
            </a:lvl5pPr>
            <a:lvl6pPr marL="0" indent="0">
              <a:spcBef>
                <a:spcPts val="0"/>
              </a:spcBef>
              <a:buNone/>
              <a:defRPr sz="2400">
                <a:solidFill>
                  <a:schemeClr val="bg1"/>
                </a:solidFill>
              </a:defRPr>
            </a:lvl6pPr>
            <a:lvl7pPr marL="0" indent="0">
              <a:spcBef>
                <a:spcPts val="0"/>
              </a:spcBef>
              <a:buNone/>
              <a:defRPr sz="2400">
                <a:solidFill>
                  <a:schemeClr val="bg1"/>
                </a:solidFill>
              </a:defRPr>
            </a:lvl7pPr>
            <a:lvl8pPr marL="0" indent="0">
              <a:spcBef>
                <a:spcPts val="0"/>
              </a:spcBef>
              <a:buNone/>
              <a:defRPr sz="2400">
                <a:solidFill>
                  <a:schemeClr val="bg1"/>
                </a:solidFill>
              </a:defRPr>
            </a:lvl8pPr>
            <a:lvl9pPr marL="0" indent="0">
              <a:spcBef>
                <a:spcPts val="0"/>
              </a:spcBef>
              <a:buNone/>
              <a:defRPr sz="2400">
                <a:solidFill>
                  <a:schemeClr val="bg1"/>
                </a:solidFill>
              </a:defRPr>
            </a:lvl9pPr>
          </a:lstStyle>
          <a:p>
            <a:pPr lvl="0"/>
            <a:r>
              <a:rPr lang="en-US" smtClean="0"/>
              <a:t>Click to edit Master text styles</a:t>
            </a:r>
          </a:p>
        </p:txBody>
      </p:sp>
      <p:sp>
        <p:nvSpPr>
          <p:cNvPr id="9" name="Text Placeholder 8"/>
          <p:cNvSpPr>
            <a:spLocks noGrp="1"/>
          </p:cNvSpPr>
          <p:nvPr>
            <p:ph type="body" sz="quarter" idx="14"/>
          </p:nvPr>
        </p:nvSpPr>
        <p:spPr>
          <a:xfrm>
            <a:off x="5029200" y="1600201"/>
            <a:ext cx="3657600" cy="1600199"/>
          </a:xfrm>
        </p:spPr>
        <p:txBody>
          <a:bodyPr anchor="b">
            <a:noAutofit/>
          </a:bodyPr>
          <a:lstStyle>
            <a:lvl1pPr marL="0" indent="0">
              <a:spcBef>
                <a:spcPts val="0"/>
              </a:spcBef>
              <a:buNone/>
              <a:defRPr sz="3000" baseline="0"/>
            </a:lvl1pPr>
            <a:lvl2pPr marL="0" indent="0">
              <a:spcBef>
                <a:spcPts val="0"/>
              </a:spcBef>
              <a:buNone/>
              <a:defRPr sz="4400"/>
            </a:lvl2pPr>
            <a:lvl3pPr marL="0" indent="0">
              <a:spcBef>
                <a:spcPts val="0"/>
              </a:spcBef>
              <a:buNone/>
              <a:defRPr sz="4400"/>
            </a:lvl3pPr>
            <a:lvl4pPr marL="0" indent="0">
              <a:spcBef>
                <a:spcPts val="0"/>
              </a:spcBef>
              <a:buNone/>
              <a:defRPr sz="4400"/>
            </a:lvl4pPr>
            <a:lvl5pPr marL="0" indent="0">
              <a:spcBef>
                <a:spcPts val="0"/>
              </a:spcBef>
              <a:buNone/>
              <a:defRPr sz="4400"/>
            </a:lvl5pPr>
            <a:lvl6pPr marL="0" indent="0">
              <a:spcBef>
                <a:spcPts val="0"/>
              </a:spcBef>
              <a:buNone/>
              <a:defRPr sz="4400"/>
            </a:lvl6pPr>
            <a:lvl7pPr marL="0" indent="0">
              <a:spcBef>
                <a:spcPts val="0"/>
              </a:spcBef>
              <a:buNone/>
              <a:defRPr sz="4400"/>
            </a:lvl7pPr>
            <a:lvl8pPr marL="0" indent="0">
              <a:spcBef>
                <a:spcPts val="0"/>
              </a:spcBef>
              <a:buNone/>
              <a:defRPr sz="4400"/>
            </a:lvl8pPr>
            <a:lvl9pPr marL="0" indent="0">
              <a:spcBef>
                <a:spcPts val="0"/>
              </a:spcBef>
              <a:buNone/>
              <a:defRPr sz="4400"/>
            </a:lvl9pPr>
          </a:lstStyle>
          <a:p>
            <a:pPr lvl="0"/>
            <a:r>
              <a:rPr lang="en-US" smtClean="0"/>
              <a:t>Click to edit Master text styles</a:t>
            </a:r>
          </a:p>
        </p:txBody>
      </p:sp>
      <p:sp>
        <p:nvSpPr>
          <p:cNvPr id="10" name="Text Placeholder 8"/>
          <p:cNvSpPr>
            <a:spLocks noGrp="1"/>
          </p:cNvSpPr>
          <p:nvPr>
            <p:ph type="body" sz="quarter" idx="15"/>
          </p:nvPr>
        </p:nvSpPr>
        <p:spPr>
          <a:xfrm>
            <a:off x="5029200" y="3200400"/>
            <a:ext cx="3657600" cy="2925763"/>
          </a:xfrm>
        </p:spPr>
        <p:txBody>
          <a:bodyPr>
            <a:noAutofit/>
          </a:bodyPr>
          <a:lstStyle>
            <a:lvl1pPr marL="0" indent="0">
              <a:spcBef>
                <a:spcPts val="0"/>
              </a:spcBef>
              <a:buNone/>
              <a:defRPr sz="2200"/>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vl6pPr marL="0" indent="0">
              <a:spcBef>
                <a:spcPts val="0"/>
              </a:spcBef>
              <a:buNone/>
              <a:defRPr/>
            </a:lvl6pPr>
            <a:lvl7pPr marL="0" indent="0">
              <a:spcBef>
                <a:spcPts val="0"/>
              </a:spcBef>
              <a:buNone/>
              <a:defRPr/>
            </a:lvl7pPr>
            <a:lvl8pPr marL="0" indent="0">
              <a:spcBef>
                <a:spcPts val="0"/>
              </a:spcBef>
              <a:buNone/>
              <a:defRPr/>
            </a:lvl8pPr>
            <a:lvl9pPr marL="0" indent="0">
              <a:spcBef>
                <a:spcPts val="0"/>
              </a:spcBef>
              <a:buNone/>
              <a:defRPr/>
            </a:lvl9pPr>
          </a:lstStyle>
          <a:p>
            <a:pPr lvl="0"/>
            <a:r>
              <a:rPr lang="en-US" smtClean="0"/>
              <a:t>Click to edit Master text styles</a:t>
            </a:r>
          </a:p>
        </p:txBody>
      </p:sp>
      <p:sp>
        <p:nvSpPr>
          <p:cNvPr id="6" name="Footer Placeholder 2"/>
          <p:cNvSpPr>
            <a:spLocks noGrp="1"/>
          </p:cNvSpPr>
          <p:nvPr>
            <p:ph type="ftr" sz="quarter" idx="16"/>
          </p:nvPr>
        </p:nvSpPr>
        <p:spPr>
          <a:xfrm>
            <a:off x="93663" y="6165850"/>
            <a:ext cx="8596312" cy="234950"/>
          </a:xfrm>
          <a:prstGeom prst="rect">
            <a:avLst/>
          </a:prstGeom>
        </p:spPr>
        <p:txBody>
          <a:bodyPr/>
          <a:lstStyle>
            <a:lvl1pPr eaLnBrk="1" hangingPunct="1">
              <a:defRPr>
                <a:solidFill>
                  <a:srgbClr val="000000"/>
                </a:solidFill>
                <a:latin typeface="Times" charset="0"/>
                <a:ea typeface="MS PGothic" pitchFamily="34" charset="-128"/>
                <a:cs typeface="+mn-cs"/>
              </a:defRPr>
            </a:lvl1pPr>
          </a:lstStyle>
          <a:p>
            <a:pPr>
              <a:defRPr/>
            </a:pPr>
            <a:endParaRPr lang="en-US"/>
          </a:p>
        </p:txBody>
      </p:sp>
      <p:sp>
        <p:nvSpPr>
          <p:cNvPr id="8" name="Date Placeholder 3"/>
          <p:cNvSpPr>
            <a:spLocks noGrp="1"/>
          </p:cNvSpPr>
          <p:nvPr>
            <p:ph type="dt" sz="half" idx="17"/>
          </p:nvPr>
        </p:nvSpPr>
        <p:spPr>
          <a:xfrm>
            <a:off x="6335713" y="112713"/>
            <a:ext cx="2133600" cy="182562"/>
          </a:xfrm>
          <a:prstGeom prst="rect">
            <a:avLst/>
          </a:prstGeom>
        </p:spPr>
        <p:txBody>
          <a:bodyPr/>
          <a:lstStyle>
            <a:lvl1pPr eaLnBrk="1" hangingPunct="1">
              <a:defRPr>
                <a:solidFill>
                  <a:srgbClr val="000000"/>
                </a:solidFill>
                <a:latin typeface="Times" charset="0"/>
                <a:ea typeface="MS PGothic" pitchFamily="34" charset="-128"/>
                <a:cs typeface="+mn-cs"/>
              </a:defRPr>
            </a:lvl1pPr>
          </a:lstStyle>
          <a:p>
            <a:pPr>
              <a:defRPr/>
            </a:pPr>
            <a:fld id="{8015EAF1-D973-4213-AB80-00DB9BE384FF}" type="datetimeFigureOut">
              <a:rPr lang="en-US"/>
              <a:pPr>
                <a:defRPr/>
              </a:pPr>
              <a:t>4/4/2019</a:t>
            </a:fld>
            <a:endParaRPr lang="en-US" dirty="0"/>
          </a:p>
        </p:txBody>
      </p:sp>
      <p:sp>
        <p:nvSpPr>
          <p:cNvPr id="12" name="Slide Number Placeholder 4"/>
          <p:cNvSpPr>
            <a:spLocks noGrp="1"/>
          </p:cNvSpPr>
          <p:nvPr>
            <p:ph type="sldNum" sz="quarter" idx="18"/>
          </p:nvPr>
        </p:nvSpPr>
        <p:spPr>
          <a:xfrm>
            <a:off x="8469313" y="112713"/>
            <a:ext cx="552450" cy="182562"/>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latin typeface="Times" panose="02020603050405020304" pitchFamily="18" charset="0"/>
                <a:ea typeface="MS PGothic" panose="020B0600070205080204" pitchFamily="34" charset="-128"/>
              </a:defRPr>
            </a:lvl1pPr>
          </a:lstStyle>
          <a:p>
            <a:pPr>
              <a:defRPr/>
            </a:pPr>
            <a:fld id="{B34DECA6-456E-484F-8DF0-6FD16941AD7E}" type="slidenum">
              <a:rPr lang="en-US" altLang="en-US"/>
              <a:pPr>
                <a:defRPr/>
              </a:pPr>
              <a:t>‹#›</a:t>
            </a:fld>
            <a:endParaRPr lang="en-US" altLang="en-US"/>
          </a:p>
        </p:txBody>
      </p:sp>
    </p:spTree>
    <p:extLst>
      <p:ext uri="{BB962C8B-B14F-4D97-AF65-F5344CB8AC3E}">
        <p14:creationId xmlns:p14="http://schemas.microsoft.com/office/powerpoint/2010/main" val="3766373729"/>
      </p:ext>
    </p:extLst>
  </p:cSld>
  <p:clrMapOvr>
    <a:masterClrMapping/>
  </p:clrMapOvr>
  <p:transition spd="slow"/>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509675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7595746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8339960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2923839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65154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7777765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27832893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emf"/></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p>
        </p:txBody>
      </p:sp>
      <p:sp>
        <p:nvSpPr>
          <p:cNvPr id="1027" name="Rectangle 3"/>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2052" name="Text Box 13"/>
          <p:cNvSpPr txBox="1">
            <a:spLocks noChangeArrowheads="1"/>
          </p:cNvSpPr>
          <p:nvPr userDrawn="1"/>
        </p:nvSpPr>
        <p:spPr bwMode="auto">
          <a:xfrm>
            <a:off x="185738" y="6416675"/>
            <a:ext cx="8642350" cy="188913"/>
          </a:xfrm>
          <a:prstGeom prst="rect">
            <a:avLst/>
          </a:prstGeom>
          <a:noFill/>
          <a:ln>
            <a:noFill/>
          </a:ln>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r" eaLnBrk="1" hangingPunct="1">
              <a:defRPr/>
            </a:pPr>
            <a:r>
              <a:rPr lang="en-US" sz="1200" dirty="0" smtClean="0">
                <a:solidFill>
                  <a:srgbClr val="000000"/>
                </a:solidFill>
                <a:latin typeface="Arial"/>
                <a:ea typeface="Verdana" panose="020B0604030504040204" pitchFamily="34" charset="0"/>
                <a:cs typeface="Verdana" panose="020B0604030504040204" pitchFamily="34" charset="0"/>
              </a:rPr>
              <a:t>Copyright © 2019, 2014, 2010 Pearson Education, Inc. All Rights Reserved</a:t>
            </a:r>
            <a:endParaRPr lang="en-GB" sz="1200" dirty="0" smtClean="0">
              <a:solidFill>
                <a:srgbClr val="000000"/>
              </a:solidFill>
              <a:latin typeface="Arial"/>
              <a:ea typeface="Verdana" panose="020B0604030504040204" pitchFamily="34" charset="0"/>
              <a:cs typeface="Verdana" panose="020B0604030504040204" pitchFamily="34" charset="0"/>
            </a:endParaRPr>
          </a:p>
        </p:txBody>
      </p:sp>
      <p:pic>
        <p:nvPicPr>
          <p:cNvPr id="1029" name="Picture 8" descr="Pearson Logo"/>
          <p:cNvPicPr>
            <a:picLocks noChangeAspect="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457200" y="6376988"/>
            <a:ext cx="917575"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64183784"/>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ctr" rtl="0" eaLnBrk="0" fontAlgn="base" hangingPunct="0">
        <a:spcBef>
          <a:spcPct val="0"/>
        </a:spcBef>
        <a:spcAft>
          <a:spcPct val="0"/>
        </a:spcAft>
        <a:defRPr sz="3600" b="1">
          <a:solidFill>
            <a:srgbClr val="007FA3"/>
          </a:solidFill>
          <a:latin typeface="+mj-lt"/>
          <a:ea typeface="+mj-ea"/>
          <a:cs typeface="+mj-cs"/>
        </a:defRPr>
      </a:lvl1pPr>
      <a:lvl2pPr algn="ctr" rtl="0" eaLnBrk="0" fontAlgn="base" hangingPunct="0">
        <a:spcBef>
          <a:spcPct val="0"/>
        </a:spcBef>
        <a:spcAft>
          <a:spcPct val="0"/>
        </a:spcAft>
        <a:defRPr sz="4000" b="1">
          <a:solidFill>
            <a:srgbClr val="007FA3"/>
          </a:solidFill>
          <a:latin typeface="Arial" pitchFamily="34" charset="0"/>
        </a:defRPr>
      </a:lvl2pPr>
      <a:lvl3pPr algn="ctr" rtl="0" eaLnBrk="0" fontAlgn="base" hangingPunct="0">
        <a:spcBef>
          <a:spcPct val="0"/>
        </a:spcBef>
        <a:spcAft>
          <a:spcPct val="0"/>
        </a:spcAft>
        <a:defRPr sz="4000" b="1">
          <a:solidFill>
            <a:srgbClr val="007FA3"/>
          </a:solidFill>
          <a:latin typeface="Arial" pitchFamily="34" charset="0"/>
        </a:defRPr>
      </a:lvl3pPr>
      <a:lvl4pPr algn="ctr" rtl="0" eaLnBrk="0" fontAlgn="base" hangingPunct="0">
        <a:spcBef>
          <a:spcPct val="0"/>
        </a:spcBef>
        <a:spcAft>
          <a:spcPct val="0"/>
        </a:spcAft>
        <a:defRPr sz="4000" b="1">
          <a:solidFill>
            <a:srgbClr val="007FA3"/>
          </a:solidFill>
          <a:latin typeface="Arial" pitchFamily="34" charset="0"/>
        </a:defRPr>
      </a:lvl4pPr>
      <a:lvl5pPr algn="ctr" rtl="0" eaLnBrk="0" fontAlgn="base" hangingPunct="0">
        <a:spcBef>
          <a:spcPct val="0"/>
        </a:spcBef>
        <a:spcAft>
          <a:spcPct val="0"/>
        </a:spcAft>
        <a:defRPr sz="4000" b="1">
          <a:solidFill>
            <a:srgbClr val="007FA3"/>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lr>
          <a:srgbClr val="007FA3"/>
        </a:buClr>
        <a:buChar char="•"/>
        <a:defRPr sz="3200">
          <a:solidFill>
            <a:schemeClr val="tx1"/>
          </a:solidFill>
          <a:latin typeface="+mj-lt"/>
          <a:ea typeface="+mn-ea"/>
          <a:cs typeface="+mn-cs"/>
        </a:defRPr>
      </a:lvl1pPr>
      <a:lvl2pPr marL="742950" indent="-285750" algn="l" rtl="0" eaLnBrk="0" fontAlgn="base" hangingPunct="0">
        <a:spcBef>
          <a:spcPct val="20000"/>
        </a:spcBef>
        <a:spcAft>
          <a:spcPct val="0"/>
        </a:spcAft>
        <a:buClr>
          <a:srgbClr val="007FA3"/>
        </a:buClr>
        <a:buChar char="–"/>
        <a:defRPr sz="2800">
          <a:solidFill>
            <a:schemeClr val="tx1"/>
          </a:solidFill>
          <a:latin typeface="+mj-lt"/>
        </a:defRPr>
      </a:lvl2pPr>
      <a:lvl3pPr marL="1143000" indent="-228600" algn="l" rtl="0" eaLnBrk="0" fontAlgn="base" hangingPunct="0">
        <a:spcBef>
          <a:spcPct val="20000"/>
        </a:spcBef>
        <a:spcAft>
          <a:spcPct val="0"/>
        </a:spcAft>
        <a:buClr>
          <a:srgbClr val="007FA3"/>
        </a:buClr>
        <a:buChar char="•"/>
        <a:defRPr sz="2400">
          <a:solidFill>
            <a:schemeClr val="tx1"/>
          </a:solidFill>
          <a:latin typeface="+mj-lt"/>
        </a:defRPr>
      </a:lvl3pPr>
      <a:lvl4pPr marL="1600200" indent="-228600" algn="l" rtl="0" eaLnBrk="0" fontAlgn="base" hangingPunct="0">
        <a:spcBef>
          <a:spcPct val="20000"/>
        </a:spcBef>
        <a:spcAft>
          <a:spcPct val="0"/>
        </a:spcAft>
        <a:buClr>
          <a:srgbClr val="007FA3"/>
        </a:buClr>
        <a:buChar char="–"/>
        <a:defRPr sz="2000">
          <a:solidFill>
            <a:schemeClr val="tx1"/>
          </a:solidFill>
          <a:latin typeface="+mj-lt"/>
        </a:defRPr>
      </a:lvl4pPr>
      <a:lvl5pPr marL="2057400" indent="-228600" algn="l" rtl="0" eaLnBrk="0" fontAlgn="base" hangingPunct="0">
        <a:spcBef>
          <a:spcPct val="20000"/>
        </a:spcBef>
        <a:spcAft>
          <a:spcPct val="0"/>
        </a:spcAft>
        <a:buChar char="»"/>
        <a:defRPr sz="2000">
          <a:solidFill>
            <a:schemeClr val="tx1"/>
          </a:solidFill>
          <a:latin typeface="+mj-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p>
        </p:txBody>
      </p:sp>
      <p:sp>
        <p:nvSpPr>
          <p:cNvPr id="1027" name="Rectangle 3"/>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pic>
        <p:nvPicPr>
          <p:cNvPr id="1029" name="Picture 8" descr="Pearson Logo"/>
          <p:cNvPicPr>
            <a:picLocks noChangeAspect="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457200" y="6376988"/>
            <a:ext cx="917575"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 Box 13"/>
          <p:cNvSpPr txBox="1">
            <a:spLocks noChangeArrowheads="1"/>
          </p:cNvSpPr>
          <p:nvPr userDrawn="1"/>
        </p:nvSpPr>
        <p:spPr bwMode="auto">
          <a:xfrm>
            <a:off x="185738" y="6416675"/>
            <a:ext cx="8642350" cy="188913"/>
          </a:xfrm>
          <a:prstGeom prst="rect">
            <a:avLst/>
          </a:prstGeom>
          <a:noFill/>
          <a:ln>
            <a:noFill/>
          </a:ln>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r" eaLnBrk="1" hangingPunct="1">
              <a:defRPr/>
            </a:pPr>
            <a:r>
              <a:rPr lang="en-US" sz="1200" dirty="0" smtClean="0">
                <a:solidFill>
                  <a:srgbClr val="000000"/>
                </a:solidFill>
                <a:latin typeface="Arial"/>
                <a:ea typeface="Verdana" panose="020B0604030504040204" pitchFamily="34" charset="0"/>
                <a:cs typeface="Verdana" panose="020B0604030504040204" pitchFamily="34" charset="0"/>
              </a:rPr>
              <a:t>Copyright © 2019, 2014, 2010 Pearson Education, Inc. All Rights Reserved</a:t>
            </a:r>
            <a:endParaRPr lang="en-GB" sz="1200" dirty="0" smtClean="0">
              <a:solidFill>
                <a:srgbClr val="000000"/>
              </a:solidFill>
              <a:latin typeface="Arial"/>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3450897068"/>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9.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bwMode="auto">
          <a:xfrm>
            <a:off x="260350" y="112713"/>
            <a:ext cx="8502650" cy="1660525"/>
          </a:xfrm>
          <a:prstGeom prst="rect">
            <a:avLst/>
          </a:prstGeom>
          <a:noFill/>
          <a:ln w="9525">
            <a:noFill/>
            <a:miter lim="800000"/>
            <a:headEnd/>
            <a:tailEnd/>
          </a:ln>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a:lstStyle>
          <a:p>
            <a:pPr marL="0" marR="0" lvl="0" indent="0" algn="l" defTabSz="914400" rtl="0" eaLnBrk="0" fontAlgn="base" latinLnBrk="0" hangingPunct="0">
              <a:lnSpc>
                <a:spcPct val="100000"/>
              </a:lnSpc>
              <a:spcBef>
                <a:spcPts val="900"/>
              </a:spcBef>
              <a:spcAft>
                <a:spcPct val="0"/>
              </a:spcAft>
              <a:buClrTx/>
              <a:buSzTx/>
              <a:buFontTx/>
              <a:buNone/>
              <a:tabLst/>
              <a:defRPr/>
            </a:pPr>
            <a:r>
              <a:rPr kumimoji="0" lang="en-IN" sz="3600" b="1" i="0" u="none" strike="noStrike" kern="1200" cap="none" spc="0" normalizeH="0" baseline="0" noProof="0" dirty="0">
                <a:ln>
                  <a:noFill/>
                </a:ln>
                <a:solidFill>
                  <a:srgbClr val="007BA4"/>
                </a:solidFill>
                <a:effectLst/>
                <a:uLnTx/>
                <a:uFillTx/>
                <a:latin typeface="Arial"/>
                <a:ea typeface="+mj-ea"/>
                <a:cs typeface="+mj-cs"/>
              </a:rPr>
              <a:t>Designing </a:t>
            </a:r>
            <a:r>
              <a:rPr kumimoji="0" lang="en-IN" sz="3600" b="1" i="0" u="none" strike="noStrike" kern="1200" cap="none" spc="0" normalizeH="0" baseline="0" noProof="0" dirty="0" smtClean="0">
                <a:ln>
                  <a:noFill/>
                </a:ln>
                <a:solidFill>
                  <a:srgbClr val="007BA4"/>
                </a:solidFill>
                <a:effectLst/>
                <a:uLnTx/>
                <a:uFillTx/>
                <a:latin typeface="Arial"/>
                <a:ea typeface="+mj-ea"/>
                <a:cs typeface="+mj-cs"/>
              </a:rPr>
              <a:t>User Experience</a:t>
            </a:r>
          </a:p>
          <a:p>
            <a:pPr marL="0" marR="0" lvl="0" indent="0" algn="l" defTabSz="914400" rtl="0" eaLnBrk="0" fontAlgn="base" latinLnBrk="0" hangingPunct="0">
              <a:lnSpc>
                <a:spcPct val="100000"/>
              </a:lnSpc>
              <a:spcBef>
                <a:spcPts val="900"/>
              </a:spcBef>
              <a:spcAft>
                <a:spcPct val="0"/>
              </a:spcAft>
              <a:buClrTx/>
              <a:buSzTx/>
              <a:buFontTx/>
              <a:buNone/>
              <a:tabLst/>
              <a:defRPr/>
            </a:pPr>
            <a:r>
              <a:rPr kumimoji="0" lang="en-US" sz="2800" b="1" i="0" u="none" strike="noStrike" kern="0" cap="none" spc="0" normalizeH="0" baseline="0" noProof="0" dirty="0">
                <a:ln>
                  <a:noFill/>
                </a:ln>
                <a:solidFill>
                  <a:srgbClr val="007FA3"/>
                </a:solidFill>
                <a:effectLst/>
                <a:uLnTx/>
                <a:uFillTx/>
                <a:latin typeface="Arial"/>
                <a:ea typeface="+mj-ea"/>
                <a:cs typeface="Arial" panose="020B0604020202020204" pitchFamily="34" charset="0"/>
              </a:rPr>
              <a:t>A guide to HCI, UX and Interaction </a:t>
            </a:r>
            <a:r>
              <a:rPr kumimoji="0" lang="en-US" sz="2800" b="1" i="0" u="none" strike="noStrike" kern="0" cap="none" spc="0" normalizeH="0" baseline="0" noProof="0" dirty="0" smtClean="0">
                <a:ln>
                  <a:noFill/>
                </a:ln>
                <a:solidFill>
                  <a:srgbClr val="007FA3"/>
                </a:solidFill>
                <a:effectLst/>
                <a:uLnTx/>
                <a:uFillTx/>
                <a:latin typeface="Arial"/>
                <a:ea typeface="+mj-ea"/>
                <a:cs typeface="Arial" panose="020B0604020202020204" pitchFamily="34" charset="0"/>
              </a:rPr>
              <a:t>Design</a:t>
            </a:r>
          </a:p>
          <a:p>
            <a:pPr marL="0" marR="0" lvl="0" indent="0" algn="l" defTabSz="914400" rtl="0" eaLnBrk="0" fontAlgn="base" latinLnBrk="0" hangingPunct="0">
              <a:lnSpc>
                <a:spcPct val="100000"/>
              </a:lnSpc>
              <a:spcBef>
                <a:spcPts val="900"/>
              </a:spcBef>
              <a:spcAft>
                <a:spcPct val="0"/>
              </a:spcAft>
              <a:buClrTx/>
              <a:buSzTx/>
              <a:buFontTx/>
              <a:buNone/>
              <a:tabLst/>
              <a:defRPr/>
            </a:pPr>
            <a:r>
              <a:rPr kumimoji="0" lang="en-US" sz="2000" b="1" i="0" u="none" strike="noStrike" kern="0" cap="none" spc="0" normalizeH="0" baseline="0" noProof="0" dirty="0" smtClean="0">
                <a:ln>
                  <a:noFill/>
                </a:ln>
                <a:solidFill>
                  <a:srgbClr val="007FA3"/>
                </a:solidFill>
                <a:effectLst/>
                <a:uLnTx/>
                <a:uFillTx/>
                <a:latin typeface="Arial"/>
                <a:ea typeface="+mj-ea"/>
                <a:cs typeface="Arial" panose="020B0604020202020204" pitchFamily="34" charset="0"/>
              </a:rPr>
              <a:t>Fourth Edition</a:t>
            </a:r>
            <a:endParaRPr kumimoji="0" lang="en-US" sz="2000" b="1" i="0" u="none" strike="noStrike" kern="0" cap="none" spc="0" normalizeH="0" baseline="0" noProof="0" dirty="0">
              <a:ln>
                <a:noFill/>
              </a:ln>
              <a:solidFill>
                <a:srgbClr val="007FA3"/>
              </a:solidFill>
              <a:effectLst/>
              <a:uLnTx/>
              <a:uFillTx/>
              <a:latin typeface="Arial"/>
              <a:ea typeface="+mj-ea"/>
              <a:cs typeface="Arial" panose="020B0604020202020204" pitchFamily="34" charset="0"/>
            </a:endParaRPr>
          </a:p>
        </p:txBody>
      </p:sp>
      <p:pic>
        <p:nvPicPr>
          <p:cNvPr id="10" name="Picture 9"/>
          <p:cNvPicPr>
            <a:picLocks noChangeAspect="1"/>
          </p:cNvPicPr>
          <p:nvPr/>
        </p:nvPicPr>
        <p:blipFill>
          <a:blip r:embed="rId3"/>
          <a:stretch>
            <a:fillRect/>
          </a:stretch>
        </p:blipFill>
        <p:spPr>
          <a:xfrm>
            <a:off x="466725" y="1852613"/>
            <a:ext cx="3176588" cy="4316412"/>
          </a:xfrm>
          <a:prstGeom prst="rect">
            <a:avLst/>
          </a:prstGeom>
          <a:effectLst>
            <a:outerShdw blurRad="50800" dist="38100" dir="2700000" algn="tl" rotWithShape="0">
              <a:prstClr val="black">
                <a:alpha val="40000"/>
              </a:prstClr>
            </a:outerShdw>
          </a:effectLst>
        </p:spPr>
      </p:pic>
      <p:sp>
        <p:nvSpPr>
          <p:cNvPr id="13" name="Text Placeholder 4"/>
          <p:cNvSpPr txBox="1">
            <a:spLocks/>
          </p:cNvSpPr>
          <p:nvPr/>
        </p:nvSpPr>
        <p:spPr bwMode="auto">
          <a:xfrm>
            <a:off x="4564063" y="3054970"/>
            <a:ext cx="4122737"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342900" marR="0" lvl="0" indent="-342900" algn="l" defTabSz="914400" rtl="0" eaLnBrk="0" fontAlgn="base" latinLnBrk="0" hangingPunct="0">
              <a:lnSpc>
                <a:spcPct val="100000"/>
              </a:lnSpc>
              <a:spcBef>
                <a:spcPts val="1200"/>
              </a:spcBef>
              <a:spcAft>
                <a:spcPct val="0"/>
              </a:spcAft>
              <a:buClrTx/>
              <a:buSzTx/>
              <a:buFontTx/>
              <a:buNone/>
              <a:tabLst/>
              <a:defRPr/>
            </a:pPr>
            <a:r>
              <a:rPr kumimoji="0" lang="en-US" altLang="en-US" sz="3000" b="0" i="0" u="none" strike="noStrike" kern="0" cap="none" spc="0" normalizeH="0" baseline="0" noProof="0" dirty="0" smtClean="0">
                <a:ln>
                  <a:noFill/>
                </a:ln>
                <a:solidFill>
                  <a:srgbClr val="000000"/>
                </a:solidFill>
                <a:effectLst/>
                <a:uLnTx/>
                <a:uFillTx/>
                <a:latin typeface="Arial"/>
                <a:ea typeface="+mn-ea"/>
                <a:cs typeface="+mn-cs"/>
              </a:rPr>
              <a:t>Chapter 3</a:t>
            </a:r>
          </a:p>
        </p:txBody>
      </p:sp>
      <p:sp>
        <p:nvSpPr>
          <p:cNvPr id="14" name="Text Placeholder 4"/>
          <p:cNvSpPr txBox="1">
            <a:spLocks/>
          </p:cNvSpPr>
          <p:nvPr/>
        </p:nvSpPr>
        <p:spPr bwMode="auto">
          <a:xfrm>
            <a:off x="4564063" y="3740770"/>
            <a:ext cx="4122737"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lvl="0" indent="0" defTabSz="914400">
              <a:spcBef>
                <a:spcPts val="1200"/>
              </a:spcBef>
              <a:buNone/>
              <a:defRPr/>
            </a:pPr>
            <a:r>
              <a:rPr lang="en-US" sz="2200" kern="0" dirty="0">
                <a:solidFill>
                  <a:srgbClr val="000000"/>
                </a:solidFill>
              </a:rPr>
              <a:t>The process of human-</a:t>
            </a:r>
            <a:r>
              <a:rPr lang="en-US" sz="2200" kern="0" dirty="0" err="1">
                <a:solidFill>
                  <a:srgbClr val="000000"/>
                </a:solidFill>
              </a:rPr>
              <a:t>centred</a:t>
            </a:r>
            <a:r>
              <a:rPr lang="en-US" sz="2200" kern="0" dirty="0">
                <a:solidFill>
                  <a:srgbClr val="000000"/>
                </a:solidFill>
              </a:rPr>
              <a:t> UX design</a:t>
            </a:r>
            <a:endParaRPr kumimoji="0" lang="en-US" sz="2200" b="0" i="0" u="none" strike="noStrike" kern="0" cap="none" spc="0" normalizeH="0" baseline="0" noProof="0" dirty="0" smtClean="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1590995373"/>
      </p:ext>
    </p:extLst>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457200" y="250709"/>
            <a:ext cx="8229600" cy="845244"/>
          </a:xfrm>
        </p:spPr>
        <p:txBody>
          <a:bodyPr/>
          <a:lstStyle/>
          <a:p>
            <a:pPr marR="0" rtl="0"/>
            <a:r>
              <a:rPr lang="en-US" b="1" baseline="0" dirty="0">
                <a:latin typeface="Arial" panose="020B0604020202020204" pitchFamily="34" charset="0"/>
                <a:ea typeface="ヒラギノ角ゴ Pro W3"/>
              </a:rPr>
              <a:t>Requirements</a:t>
            </a:r>
          </a:p>
        </p:txBody>
      </p:sp>
      <p:sp>
        <p:nvSpPr>
          <p:cNvPr id="3" name="Text Placeholder 2"/>
          <p:cNvSpPr>
            <a:spLocks noGrp="1"/>
          </p:cNvSpPr>
          <p:nvPr>
            <p:ph type="body" idx="4294967295"/>
          </p:nvPr>
        </p:nvSpPr>
        <p:spPr>
          <a:xfrm>
            <a:off x="673629" y="1439944"/>
            <a:ext cx="8229600" cy="4787429"/>
          </a:xfrm>
        </p:spPr>
        <p:txBody>
          <a:bodyPr>
            <a:normAutofit fontScale="55000" lnSpcReduction="20000"/>
          </a:bodyPr>
          <a:lstStyle/>
          <a:p>
            <a:pPr marR="0" lvl="0" rtl="0">
              <a:lnSpc>
                <a:spcPct val="120000"/>
              </a:lnSpc>
            </a:pPr>
            <a:r>
              <a:rPr lang="en-US" baseline="0" dirty="0">
                <a:solidFill>
                  <a:srgbClr val="000000"/>
                </a:solidFill>
                <a:latin typeface="Arial" panose="020B0604020202020204" pitchFamily="34" charset="0"/>
                <a:ea typeface="ヒラギノ角ゴ Pro W3"/>
              </a:rPr>
              <a:t>There are both functional and non-functional requirements to consider. </a:t>
            </a:r>
          </a:p>
          <a:p>
            <a:pPr marR="0" lvl="0" rtl="0">
              <a:lnSpc>
                <a:spcPct val="120000"/>
              </a:lnSpc>
            </a:pPr>
            <a:r>
              <a:rPr lang="en-US" baseline="0" dirty="0">
                <a:solidFill>
                  <a:srgbClr val="000000"/>
                </a:solidFill>
                <a:latin typeface="Arial" panose="020B0604020202020204" pitchFamily="34" charset="0"/>
                <a:ea typeface="ヒラギノ角ゴ Pro W3"/>
              </a:rPr>
              <a:t>Functional requirements are concerned with what the system should be able to do and with the functional constraints of a system. </a:t>
            </a:r>
          </a:p>
          <a:p>
            <a:pPr marR="0" lvl="0" rtl="0">
              <a:lnSpc>
                <a:spcPct val="120000"/>
              </a:lnSpc>
            </a:pPr>
            <a:r>
              <a:rPr lang="en-US" baseline="0" dirty="0">
                <a:solidFill>
                  <a:srgbClr val="000000"/>
                </a:solidFill>
                <a:latin typeface="Arial" panose="020B0604020202020204" pitchFamily="34" charset="0"/>
                <a:ea typeface="ヒラギノ角ゴ Pro W3"/>
              </a:rPr>
              <a:t>It is important for the designer to think about the whole interaction experience in an abstract way. </a:t>
            </a:r>
          </a:p>
          <a:p>
            <a:pPr marR="0" lvl="0" rtl="0">
              <a:lnSpc>
                <a:spcPct val="120000"/>
              </a:lnSpc>
            </a:pPr>
            <a:r>
              <a:rPr lang="en-US" baseline="0" dirty="0">
                <a:solidFill>
                  <a:srgbClr val="000000"/>
                </a:solidFill>
                <a:latin typeface="Arial" panose="020B0604020202020204" pitchFamily="34" charset="0"/>
                <a:ea typeface="ヒラギノ角ゴ Pro W3"/>
              </a:rPr>
              <a:t>Deciding who does what, when something should be displayed or the sequence in which actions are undertaken should come later in the design process. </a:t>
            </a:r>
          </a:p>
          <a:p>
            <a:pPr marR="0" lvl="0" rtl="0">
              <a:lnSpc>
                <a:spcPct val="120000"/>
              </a:lnSpc>
            </a:pPr>
            <a:r>
              <a:rPr lang="en-US" baseline="0" dirty="0">
                <a:solidFill>
                  <a:srgbClr val="000000"/>
                </a:solidFill>
                <a:latin typeface="Arial" panose="020B0604020202020204" pitchFamily="34" charset="0"/>
                <a:ea typeface="ヒラギノ角ゴ Pro W3"/>
              </a:rPr>
              <a:t>A good analysis of an activity will strive to be as independent of current practice as possible. </a:t>
            </a:r>
          </a:p>
          <a:p>
            <a:pPr marR="0" lvl="0" rtl="0">
              <a:lnSpc>
                <a:spcPct val="120000"/>
              </a:lnSpc>
            </a:pPr>
            <a:r>
              <a:rPr lang="en-US" baseline="0" dirty="0">
                <a:solidFill>
                  <a:srgbClr val="000000"/>
                </a:solidFill>
                <a:latin typeface="Arial" panose="020B0604020202020204" pitchFamily="34" charset="0"/>
                <a:ea typeface="ヒラギノ角ゴ Pro W3"/>
              </a:rPr>
              <a:t>Of course, there are always functional constraints – the realities of what is technically possible – which render certain ordering, sequencing and allocation of functions inevitable. </a:t>
            </a:r>
          </a:p>
          <a:p>
            <a:pPr marR="0" lvl="0" rtl="0">
              <a:lnSpc>
                <a:spcPct val="120000"/>
              </a:lnSpc>
            </a:pPr>
            <a:r>
              <a:rPr lang="en-US" baseline="0" dirty="0">
                <a:solidFill>
                  <a:srgbClr val="000000"/>
                </a:solidFill>
                <a:latin typeface="Arial" panose="020B0604020202020204" pitchFamily="34" charset="0"/>
                <a:ea typeface="ヒラギノ角ゴ Pro W3"/>
              </a:rPr>
              <a:t>There are also logical and organizational constraints that may make particular designs infeasible.</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457200" y="312778"/>
            <a:ext cx="8229600" cy="701228"/>
          </a:xfrm>
        </p:spPr>
        <p:txBody>
          <a:bodyPr/>
          <a:lstStyle/>
          <a:p>
            <a:pPr marR="0" rtl="0"/>
            <a:r>
              <a:rPr lang="en-US" b="1" baseline="0" dirty="0">
                <a:latin typeface="Arial" panose="020B0604020202020204" pitchFamily="34" charset="0"/>
                <a:ea typeface="ヒラギノ角ゴ Pro W3"/>
              </a:rPr>
              <a:t>Defining </a:t>
            </a:r>
            <a:r>
              <a:rPr lang="en-US" b="1" baseline="0" dirty="0" smtClean="0">
                <a:latin typeface="Arial" panose="020B0604020202020204" pitchFamily="34" charset="0"/>
                <a:ea typeface="ヒラギノ角ゴ Pro W3"/>
              </a:rPr>
              <a:t>requirements</a:t>
            </a:r>
            <a:endParaRPr lang="en-US" b="1" baseline="0" dirty="0">
              <a:latin typeface="Arial" panose="020B0604020202020204" pitchFamily="34" charset="0"/>
              <a:ea typeface="ヒラギノ角ゴ Pro W3"/>
            </a:endParaRPr>
          </a:p>
        </p:txBody>
      </p:sp>
      <p:sp>
        <p:nvSpPr>
          <p:cNvPr id="3" name="Text Placeholder 2"/>
          <p:cNvSpPr>
            <a:spLocks noGrp="1"/>
          </p:cNvSpPr>
          <p:nvPr>
            <p:ph type="body" idx="4294967295"/>
          </p:nvPr>
        </p:nvSpPr>
        <p:spPr>
          <a:xfrm>
            <a:off x="662880" y="1402837"/>
            <a:ext cx="8229600" cy="5040560"/>
          </a:xfrm>
        </p:spPr>
        <p:txBody>
          <a:bodyPr>
            <a:noAutofit/>
          </a:bodyPr>
          <a:lstStyle/>
          <a:p>
            <a:pPr marR="0" lvl="0" rtl="0"/>
            <a:r>
              <a:rPr lang="en-US" sz="2400" baseline="0" dirty="0">
                <a:solidFill>
                  <a:srgbClr val="000000"/>
                </a:solidFill>
                <a:latin typeface="Arial" panose="020B0604020202020204" pitchFamily="34" charset="0"/>
                <a:ea typeface="ヒラギノ角ゴ Pro W3"/>
              </a:rPr>
              <a:t>Requirements are generated through discussions and interactions with people who will use or be affected by the proposed system, the stakeholders.</a:t>
            </a:r>
          </a:p>
          <a:p>
            <a:pPr marR="0" lvl="0" rtl="0"/>
            <a:r>
              <a:rPr lang="en-US" sz="2400" baseline="0" dirty="0">
                <a:solidFill>
                  <a:srgbClr val="000000"/>
                </a:solidFill>
                <a:latin typeface="Arial" panose="020B0604020202020204" pitchFamily="34" charset="0"/>
                <a:ea typeface="ヒラギノ角ゴ Pro W3"/>
              </a:rPr>
              <a:t>Requirements are also generated through observations of existing systems, research into similar systems, what people do now and what they would like to do. </a:t>
            </a:r>
          </a:p>
          <a:p>
            <a:pPr marR="0" lvl="0" rtl="0"/>
            <a:r>
              <a:rPr lang="en-US" sz="2400" baseline="0" dirty="0">
                <a:solidFill>
                  <a:srgbClr val="000000"/>
                </a:solidFill>
                <a:latin typeface="Arial" panose="020B0604020202020204" pitchFamily="34" charset="0"/>
                <a:ea typeface="ヒラギノ角ゴ Pro W3"/>
              </a:rPr>
              <a:t>Requirements can be generated through working with people in focus groups, design workshops and so on, where different scenarios can be </a:t>
            </a:r>
            <a:r>
              <a:rPr lang="en-US" sz="2400" baseline="0" dirty="0" smtClean="0">
                <a:solidFill>
                  <a:srgbClr val="000000"/>
                </a:solidFill>
                <a:latin typeface="Arial" panose="020B0604020202020204" pitchFamily="34" charset="0"/>
                <a:ea typeface="ヒラギノ角ゴ Pro W3"/>
              </a:rPr>
              <a:t>considered. </a:t>
            </a:r>
            <a:endParaRPr lang="en-US" sz="2400" baseline="0" dirty="0">
              <a:solidFill>
                <a:srgbClr val="000000"/>
              </a:solidFill>
              <a:latin typeface="Arial" panose="020B0604020202020204" pitchFamily="34" charset="0"/>
              <a:ea typeface="ヒラギノ角ゴ Pro W3"/>
            </a:endParaRPr>
          </a:p>
          <a:p>
            <a:pPr marR="0" lvl="0" rtl="0"/>
            <a:r>
              <a:rPr lang="en-US" sz="2400" baseline="0" dirty="0">
                <a:solidFill>
                  <a:srgbClr val="000000"/>
                </a:solidFill>
                <a:latin typeface="Arial" panose="020B0604020202020204" pitchFamily="34" charset="0"/>
                <a:ea typeface="ヒラギノ角ゴ Pro W3"/>
              </a:rPr>
              <a:t>The aim is to collect and </a:t>
            </a:r>
            <a:r>
              <a:rPr lang="en-US" sz="2400" baseline="0" dirty="0" smtClean="0">
                <a:solidFill>
                  <a:srgbClr val="000000"/>
                </a:solidFill>
                <a:latin typeface="Arial" panose="020B0604020202020204" pitchFamily="34" charset="0"/>
                <a:ea typeface="ヒラギノ角ゴ Pro W3"/>
              </a:rPr>
              <a:t>analyse </a:t>
            </a:r>
            <a:r>
              <a:rPr lang="en-US" sz="2400" baseline="0" dirty="0">
                <a:solidFill>
                  <a:srgbClr val="000000"/>
                </a:solidFill>
                <a:latin typeface="Arial" panose="020B0604020202020204" pitchFamily="34" charset="0"/>
                <a:ea typeface="ヒラギノ角ゴ Pro W3"/>
              </a:rPr>
              <a:t>the stories </a:t>
            </a:r>
            <a:r>
              <a:rPr lang="en-US" sz="2400" baseline="0" dirty="0" smtClean="0">
                <a:solidFill>
                  <a:srgbClr val="000000"/>
                </a:solidFill>
                <a:latin typeface="Arial" panose="020B0604020202020204" pitchFamily="34" charset="0"/>
                <a:ea typeface="ヒラギノ角ゴ Pro W3"/>
              </a:rPr>
              <a:t>people</a:t>
            </a:r>
            <a:br>
              <a:rPr lang="en-US" sz="2400" baseline="0" dirty="0" smtClean="0">
                <a:solidFill>
                  <a:srgbClr val="000000"/>
                </a:solidFill>
                <a:latin typeface="Arial" panose="020B0604020202020204" pitchFamily="34" charset="0"/>
                <a:ea typeface="ヒラギノ角ゴ Pro W3"/>
              </a:rPr>
            </a:br>
            <a:r>
              <a:rPr lang="en-US" sz="2400" baseline="0" dirty="0" smtClean="0">
                <a:solidFill>
                  <a:srgbClr val="000000"/>
                </a:solidFill>
                <a:latin typeface="Arial" panose="020B0604020202020204" pitchFamily="34" charset="0"/>
                <a:ea typeface="ヒラギノ角ゴ Pro W3"/>
              </a:rPr>
              <a:t>have </a:t>
            </a:r>
            <a:r>
              <a:rPr lang="en-US" sz="2400" baseline="0" dirty="0">
                <a:solidFill>
                  <a:srgbClr val="000000"/>
                </a:solidFill>
                <a:latin typeface="Arial" panose="020B0604020202020204" pitchFamily="34" charset="0"/>
                <a:ea typeface="ヒラギノ角ゴ Pro W3"/>
              </a:rPr>
              <a:t>to tell. Requirements are essentially about understanding.</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457200" y="320282"/>
            <a:ext cx="8229600" cy="701228"/>
          </a:xfrm>
        </p:spPr>
        <p:txBody>
          <a:bodyPr/>
          <a:lstStyle/>
          <a:p>
            <a:pPr marR="0" rtl="0"/>
            <a:r>
              <a:rPr lang="en-US" b="1" baseline="0" dirty="0">
                <a:latin typeface="Arial" panose="020B0604020202020204" pitchFamily="34" charset="0"/>
                <a:ea typeface="ヒラギノ角ゴ Pro W3"/>
              </a:rPr>
              <a:t>Stakeholders</a:t>
            </a:r>
          </a:p>
        </p:txBody>
      </p:sp>
      <p:sp>
        <p:nvSpPr>
          <p:cNvPr id="3" name="Text Placeholder 2"/>
          <p:cNvSpPr>
            <a:spLocks noGrp="1"/>
          </p:cNvSpPr>
          <p:nvPr>
            <p:ph type="body" idx="4294967295"/>
          </p:nvPr>
        </p:nvSpPr>
        <p:spPr>
          <a:xfrm>
            <a:off x="661255" y="1431248"/>
            <a:ext cx="8482745" cy="5004520"/>
          </a:xfrm>
        </p:spPr>
        <p:txBody>
          <a:bodyPr>
            <a:noAutofit/>
          </a:bodyPr>
          <a:lstStyle/>
          <a:p>
            <a:pPr marR="0" lvl="0" rtl="0"/>
            <a:r>
              <a:rPr lang="en-US" sz="1900" baseline="0" dirty="0">
                <a:solidFill>
                  <a:srgbClr val="000000"/>
                </a:solidFill>
                <a:latin typeface="Arial" panose="020B0604020202020204" pitchFamily="34" charset="0"/>
                <a:ea typeface="ヒラギノ角ゴ Pro W3"/>
              </a:rPr>
              <a:t>Stakeholders is a term that refers </a:t>
            </a:r>
            <a:r>
              <a:rPr lang="en-US" sz="1900" baseline="0" dirty="0" smtClean="0">
                <a:solidFill>
                  <a:srgbClr val="000000"/>
                </a:solidFill>
                <a:latin typeface="Arial" panose="020B0604020202020204" pitchFamily="34" charset="0"/>
                <a:ea typeface="ヒラギノ角ゴ Pro W3"/>
              </a:rPr>
              <a:t>to </a:t>
            </a:r>
            <a:r>
              <a:rPr lang="en-US" sz="1900" baseline="0" dirty="0">
                <a:solidFill>
                  <a:srgbClr val="000000"/>
                </a:solidFill>
                <a:latin typeface="Arial" panose="020B0604020202020204" pitchFamily="34" charset="0"/>
                <a:ea typeface="ヒラギノ角ゴ Pro W3"/>
              </a:rPr>
              <a:t>all the people who will be affected by any systems that results from the process of interactive systems design.</a:t>
            </a:r>
          </a:p>
          <a:p>
            <a:pPr marR="0" lvl="0" rtl="0"/>
            <a:r>
              <a:rPr lang="en-US" sz="1900" baseline="0" dirty="0" smtClean="0">
                <a:solidFill>
                  <a:srgbClr val="000000"/>
                </a:solidFill>
                <a:latin typeface="Arial" panose="020B0604020202020204" pitchFamily="34" charset="0"/>
                <a:ea typeface="ヒラギノ角ゴ Pro W3"/>
              </a:rPr>
              <a:t>This </a:t>
            </a:r>
            <a:r>
              <a:rPr lang="en-US" sz="1900" baseline="0" dirty="0">
                <a:solidFill>
                  <a:srgbClr val="000000"/>
                </a:solidFill>
                <a:latin typeface="Arial" panose="020B0604020202020204" pitchFamily="34" charset="0"/>
                <a:ea typeface="ヒラギノ角ゴ Pro W3"/>
              </a:rPr>
              <a:t>includes the people who will finish up using the new system (sometimes called the ‘users</a:t>
            </a:r>
            <a:r>
              <a:rPr lang="en-US" sz="1900" baseline="0" dirty="0" smtClean="0">
                <a:solidFill>
                  <a:srgbClr val="000000"/>
                </a:solidFill>
                <a:latin typeface="Arial" panose="020B0604020202020204" pitchFamily="34" charset="0"/>
                <a:ea typeface="ヒラギノ角ゴ Pro W3"/>
              </a:rPr>
              <a:t>’) </a:t>
            </a:r>
            <a:r>
              <a:rPr lang="en-US" sz="1900" baseline="0" dirty="0">
                <a:solidFill>
                  <a:srgbClr val="000000"/>
                </a:solidFill>
                <a:latin typeface="Arial" panose="020B0604020202020204" pitchFamily="34" charset="0"/>
                <a:ea typeface="ヒラギノ角ゴ Pro W3"/>
              </a:rPr>
              <a:t>but it also includes many other people. </a:t>
            </a:r>
          </a:p>
          <a:p>
            <a:pPr marR="0" lvl="0" rtl="0"/>
            <a:r>
              <a:rPr lang="en-US" sz="1900" baseline="0" dirty="0">
                <a:solidFill>
                  <a:srgbClr val="000000"/>
                </a:solidFill>
                <a:latin typeface="Arial" panose="020B0604020202020204" pitchFamily="34" charset="0"/>
                <a:ea typeface="ヒラギノ角ゴ Pro W3"/>
              </a:rPr>
              <a:t>For example, the organization that the system is being designed for will probably have many people in it that will not be using the </a:t>
            </a:r>
            <a:r>
              <a:rPr lang="en-US" sz="1900" baseline="0" dirty="0" smtClean="0">
                <a:solidFill>
                  <a:srgbClr val="000000"/>
                </a:solidFill>
                <a:latin typeface="Arial" panose="020B0604020202020204" pitchFamily="34" charset="0"/>
                <a:ea typeface="ヒラギノ角ゴ Pro W3"/>
              </a:rPr>
              <a:t>system </a:t>
            </a:r>
            <a:r>
              <a:rPr lang="en-US" sz="1900" baseline="0" dirty="0">
                <a:solidFill>
                  <a:srgbClr val="000000"/>
                </a:solidFill>
                <a:latin typeface="Arial" panose="020B0604020202020204" pitchFamily="34" charset="0"/>
                <a:ea typeface="ヒラギノ角ゴ Pro W3"/>
              </a:rPr>
              <a:t>but will be affected by it as it might change their job.</a:t>
            </a:r>
          </a:p>
          <a:p>
            <a:pPr marR="0" lvl="0" rtl="0"/>
            <a:r>
              <a:rPr lang="en-US" sz="1900" baseline="0" dirty="0">
                <a:solidFill>
                  <a:srgbClr val="000000"/>
                </a:solidFill>
                <a:latin typeface="Arial" panose="020B0604020202020204" pitchFamily="34" charset="0"/>
                <a:ea typeface="ヒラギノ角ゴ Pro W3"/>
              </a:rPr>
              <a:t>There may be stakeholders outside the organization such as government authorities that need to verify some procedures.</a:t>
            </a:r>
          </a:p>
          <a:p>
            <a:pPr marR="0" lvl="0" rtl="0"/>
            <a:r>
              <a:rPr lang="en-US" sz="1900" baseline="0" dirty="0" smtClean="0">
                <a:solidFill>
                  <a:srgbClr val="000000"/>
                </a:solidFill>
                <a:latin typeface="Arial" panose="020B0604020202020204" pitchFamily="34" charset="0"/>
                <a:ea typeface="ヒラギノ角ゴ Pro W3"/>
              </a:rPr>
              <a:t>The </a:t>
            </a:r>
            <a:r>
              <a:rPr lang="en-US" sz="1900" baseline="0" dirty="0">
                <a:solidFill>
                  <a:srgbClr val="000000"/>
                </a:solidFill>
                <a:latin typeface="Arial" panose="020B0604020202020204" pitchFamily="34" charset="0"/>
                <a:ea typeface="ヒラギノ角ゴ Pro W3"/>
              </a:rPr>
              <a:t>number and type of people affected by a new interactive system will vary greatly according to what sort of system it is.</a:t>
            </a:r>
          </a:p>
          <a:p>
            <a:pPr marR="0" lvl="0" rtl="0"/>
            <a:r>
              <a:rPr lang="en-US" sz="1900" baseline="0" dirty="0" smtClean="0">
                <a:solidFill>
                  <a:srgbClr val="000000"/>
                </a:solidFill>
                <a:latin typeface="Arial" panose="020B0604020202020204" pitchFamily="34" charset="0"/>
                <a:ea typeface="ヒラギノ角ゴ Pro W3"/>
              </a:rPr>
              <a:t>An </a:t>
            </a:r>
            <a:r>
              <a:rPr lang="en-US" sz="1900" baseline="0" dirty="0">
                <a:solidFill>
                  <a:srgbClr val="000000"/>
                </a:solidFill>
                <a:latin typeface="Arial" panose="020B0604020202020204" pitchFamily="34" charset="0"/>
                <a:ea typeface="ヒラギノ角ゴ Pro W3"/>
              </a:rPr>
              <a:t>important part of the understanding process is to consider all the different stakeholders and how they might be </a:t>
            </a:r>
            <a:r>
              <a:rPr lang="en-US" sz="1900" baseline="0" dirty="0" smtClean="0">
                <a:solidFill>
                  <a:srgbClr val="000000"/>
                </a:solidFill>
                <a:latin typeface="Arial" panose="020B0604020202020204" pitchFamily="34" charset="0"/>
                <a:ea typeface="ヒラギノ角ゴ Pro W3"/>
              </a:rPr>
              <a:t>affected and </a:t>
            </a:r>
            <a:r>
              <a:rPr lang="en-US" sz="1900" baseline="0" dirty="0">
                <a:solidFill>
                  <a:srgbClr val="000000"/>
                </a:solidFill>
                <a:latin typeface="Arial" panose="020B0604020202020204" pitchFamily="34" charset="0"/>
                <a:ea typeface="ヒラギノ角ゴ Pro W3"/>
              </a:rPr>
              <a:t>to decide who should be involved in discussions about the design.</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457200" y="250709"/>
            <a:ext cx="8229600" cy="845244"/>
          </a:xfrm>
        </p:spPr>
        <p:txBody>
          <a:bodyPr/>
          <a:lstStyle/>
          <a:p>
            <a:pPr marR="0" rtl="0"/>
            <a:r>
              <a:rPr lang="en-US" b="1" baseline="0" dirty="0">
                <a:latin typeface="Arial" panose="020B0604020202020204" pitchFamily="34" charset="0"/>
                <a:ea typeface="ヒラギノ角ゴ Pro W3"/>
              </a:rPr>
              <a:t>Conceptual </a:t>
            </a:r>
            <a:r>
              <a:rPr lang="en-US" b="1" baseline="0" dirty="0" smtClean="0">
                <a:latin typeface="Arial" panose="020B0604020202020204" pitchFamily="34" charset="0"/>
                <a:ea typeface="ヒラギノ角ゴ Pro W3"/>
              </a:rPr>
              <a:t>design</a:t>
            </a:r>
            <a:endParaRPr lang="en-US" b="1" baseline="0" dirty="0">
              <a:latin typeface="Arial" panose="020B0604020202020204" pitchFamily="34" charset="0"/>
              <a:ea typeface="ヒラギノ角ゴ Pro W3"/>
            </a:endParaRPr>
          </a:p>
        </p:txBody>
      </p:sp>
      <p:sp>
        <p:nvSpPr>
          <p:cNvPr id="3" name="Text Placeholder 2"/>
          <p:cNvSpPr>
            <a:spLocks noGrp="1"/>
          </p:cNvSpPr>
          <p:nvPr>
            <p:ph type="body" idx="4294967295"/>
          </p:nvPr>
        </p:nvSpPr>
        <p:spPr>
          <a:xfrm>
            <a:off x="662880" y="1432654"/>
            <a:ext cx="8229600" cy="4839559"/>
          </a:xfrm>
        </p:spPr>
        <p:txBody>
          <a:bodyPr>
            <a:noAutofit/>
          </a:bodyPr>
          <a:lstStyle/>
          <a:p>
            <a:pPr marR="0" lvl="0" rtl="0"/>
            <a:r>
              <a:rPr lang="en-US" sz="1900" baseline="0" dirty="0">
                <a:solidFill>
                  <a:srgbClr val="000000"/>
                </a:solidFill>
                <a:latin typeface="Arial" panose="020B0604020202020204" pitchFamily="34" charset="0"/>
                <a:ea typeface="ヒラギノ角ゴ Pro W3"/>
              </a:rPr>
              <a:t>Design activities concern both conceptual design and physical design. </a:t>
            </a:r>
          </a:p>
          <a:p>
            <a:pPr marR="0" lvl="0" rtl="0"/>
            <a:r>
              <a:rPr lang="en-US" sz="1900" baseline="0" dirty="0">
                <a:solidFill>
                  <a:srgbClr val="000000"/>
                </a:solidFill>
                <a:latin typeface="Arial" panose="020B0604020202020204" pitchFamily="34" charset="0"/>
                <a:ea typeface="ヒラギノ角ゴ Pro W3"/>
              </a:rPr>
              <a:t>Conceptual design is about designing a system in the </a:t>
            </a:r>
            <a:r>
              <a:rPr lang="en-US" sz="1900" baseline="0" dirty="0" smtClean="0">
                <a:solidFill>
                  <a:srgbClr val="000000"/>
                </a:solidFill>
                <a:latin typeface="Arial" panose="020B0604020202020204" pitchFamily="34" charset="0"/>
                <a:ea typeface="ヒラギノ角ゴ Pro W3"/>
              </a:rPr>
              <a:t>abstract and </a:t>
            </a:r>
            <a:r>
              <a:rPr lang="en-US" sz="1900" baseline="0" dirty="0">
                <a:solidFill>
                  <a:srgbClr val="000000"/>
                </a:solidFill>
                <a:latin typeface="Arial" panose="020B0604020202020204" pitchFamily="34" charset="0"/>
                <a:ea typeface="ヒラギノ角ゴ Pro W3"/>
              </a:rPr>
              <a:t>physical design is concerned with making things concrete. </a:t>
            </a:r>
          </a:p>
          <a:p>
            <a:pPr marR="0" lvl="0" rtl="0"/>
            <a:r>
              <a:rPr lang="en-US" sz="1900" baseline="0" dirty="0">
                <a:solidFill>
                  <a:srgbClr val="000000"/>
                </a:solidFill>
                <a:latin typeface="Arial" panose="020B0604020202020204" pitchFamily="34" charset="0"/>
                <a:ea typeface="ヒラギノ角ゴ Pro W3"/>
              </a:rPr>
              <a:t>Conceptual design is about considering what information and functions are needed for the system to achieve its purpose. </a:t>
            </a:r>
          </a:p>
          <a:p>
            <a:pPr marR="0" lvl="0" rtl="0"/>
            <a:r>
              <a:rPr lang="en-US" sz="1900" baseline="0" dirty="0">
                <a:solidFill>
                  <a:srgbClr val="000000"/>
                </a:solidFill>
                <a:latin typeface="Arial" panose="020B0604020202020204" pitchFamily="34" charset="0"/>
                <a:ea typeface="ヒラギノ角ゴ Pro W3"/>
              </a:rPr>
              <a:t>It is about deciding what someone will have to know to use the system. </a:t>
            </a:r>
          </a:p>
          <a:p>
            <a:pPr marR="0" lvl="0" rtl="0"/>
            <a:r>
              <a:rPr lang="en-US" sz="1900" baseline="0" dirty="0">
                <a:solidFill>
                  <a:srgbClr val="000000"/>
                </a:solidFill>
                <a:latin typeface="Arial" panose="020B0604020202020204" pitchFamily="34" charset="0"/>
                <a:ea typeface="ヒラギノ角ゴ Pro W3"/>
              </a:rPr>
              <a:t>It is about finding a clear conceptualization of a design solution and how that conceptualization will be communicated to people (so that people will quickly develop a clear mental model).</a:t>
            </a:r>
          </a:p>
          <a:p>
            <a:pPr marR="0" lvl="0" rtl="0"/>
            <a:r>
              <a:rPr lang="en-US" sz="1900" baseline="0" dirty="0">
                <a:solidFill>
                  <a:srgbClr val="000000"/>
                </a:solidFill>
                <a:latin typeface="Arial" panose="020B0604020202020204" pitchFamily="34" charset="0"/>
                <a:ea typeface="ヒラギノ角ゴ Pro W3"/>
              </a:rPr>
              <a:t>The key feature of conceptual design is to keep things abstract – focus on the ‘what’ rather than the ‘how’ – and to avoid making assumptions about how functions and information will be distributed.</a:t>
            </a:r>
          </a:p>
          <a:p>
            <a:pPr marR="0" lvl="0" rtl="0"/>
            <a:r>
              <a:rPr lang="en-US" sz="1900" baseline="0" dirty="0" smtClean="0">
                <a:solidFill>
                  <a:srgbClr val="000000"/>
                </a:solidFill>
                <a:latin typeface="Arial" panose="020B0604020202020204" pitchFamily="34" charset="0"/>
                <a:ea typeface="ヒラギノ角ゴ Pro W3"/>
              </a:rPr>
              <a:t>There </a:t>
            </a:r>
            <a:r>
              <a:rPr lang="en-US" sz="1900" baseline="0" dirty="0">
                <a:solidFill>
                  <a:srgbClr val="000000"/>
                </a:solidFill>
                <a:latin typeface="Arial" panose="020B0604020202020204" pitchFamily="34" charset="0"/>
                <a:ea typeface="ヒラギノ角ゴ Pro W3"/>
              </a:rPr>
              <a:t>is no clear-cut distinction between conceptual and physical </a:t>
            </a:r>
            <a:r>
              <a:rPr lang="en-US" sz="1900" baseline="0" dirty="0" smtClean="0">
                <a:solidFill>
                  <a:srgbClr val="000000"/>
                </a:solidFill>
                <a:latin typeface="Arial" panose="020B0604020202020204" pitchFamily="34" charset="0"/>
                <a:ea typeface="ヒラギノ角ゴ Pro W3"/>
              </a:rPr>
              <a:t>design </a:t>
            </a:r>
            <a:r>
              <a:rPr lang="en-US" sz="1900" baseline="0" dirty="0">
                <a:solidFill>
                  <a:srgbClr val="000000"/>
                </a:solidFill>
                <a:latin typeface="Arial" panose="020B0604020202020204" pitchFamily="34" charset="0"/>
                <a:ea typeface="ヒラギノ角ゴ Pro W3"/>
              </a:rPr>
              <a:t>but rather there are degrees of </a:t>
            </a:r>
            <a:r>
              <a:rPr lang="en-US" sz="1900" baseline="0" dirty="0" smtClean="0">
                <a:solidFill>
                  <a:srgbClr val="000000"/>
                </a:solidFill>
                <a:latin typeface="Arial" panose="020B0604020202020204" pitchFamily="34" charset="0"/>
                <a:ea typeface="ヒラギノ角ゴ Pro W3"/>
              </a:rPr>
              <a:t>conceptuality.</a:t>
            </a:r>
            <a:endParaRPr lang="en-US" sz="1900" baseline="0" dirty="0">
              <a:solidFill>
                <a:srgbClr val="000000"/>
              </a:solidFill>
              <a:latin typeface="Arial" panose="020B0604020202020204" pitchFamily="34" charset="0"/>
              <a:ea typeface="ヒラギノ角ゴ Pro W3"/>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1664" y="116632"/>
            <a:ext cx="9267328" cy="1143000"/>
          </a:xfrm>
        </p:spPr>
        <p:txBody>
          <a:bodyPr>
            <a:normAutofit fontScale="90000"/>
          </a:bodyPr>
          <a:lstStyle/>
          <a:p>
            <a:pPr marR="0" rtl="0"/>
            <a:r>
              <a:rPr lang="en-US" b="1" baseline="0" dirty="0">
                <a:latin typeface="Arial" panose="020B0604020202020204" pitchFamily="34" charset="0"/>
                <a:ea typeface="ヒラギノ角ゴ Pro W3"/>
              </a:rPr>
              <a:t>Techniques to help with conceptual </a:t>
            </a:r>
            <a:r>
              <a:rPr lang="en-US" b="1" baseline="0" dirty="0" smtClean="0">
                <a:latin typeface="Arial" panose="020B0604020202020204" pitchFamily="34" charset="0"/>
                <a:ea typeface="ヒラギノ角ゴ Pro W3"/>
              </a:rPr>
              <a:t>design </a:t>
            </a:r>
            <a:endParaRPr lang="en-US" b="1" baseline="0" dirty="0">
              <a:latin typeface="Arial" panose="020B0604020202020204" pitchFamily="34" charset="0"/>
              <a:ea typeface="ヒラギノ角ゴ Pro W3"/>
            </a:endParaRPr>
          </a:p>
        </p:txBody>
      </p:sp>
      <p:sp>
        <p:nvSpPr>
          <p:cNvPr id="3" name="Text Placeholder 2"/>
          <p:cNvSpPr>
            <a:spLocks noGrp="1"/>
          </p:cNvSpPr>
          <p:nvPr>
            <p:ph type="body" idx="4294967295"/>
          </p:nvPr>
        </p:nvSpPr>
        <p:spPr>
          <a:xfrm>
            <a:off x="672819" y="1445028"/>
            <a:ext cx="8229600" cy="4827185"/>
          </a:xfrm>
        </p:spPr>
        <p:txBody>
          <a:bodyPr>
            <a:normAutofit fontScale="85000" lnSpcReduction="20000"/>
          </a:bodyPr>
          <a:lstStyle/>
          <a:p>
            <a:pPr marR="0" lvl="0" rtl="0">
              <a:lnSpc>
                <a:spcPct val="110000"/>
              </a:lnSpc>
            </a:pPr>
            <a:r>
              <a:rPr lang="en-US" baseline="0" dirty="0">
                <a:solidFill>
                  <a:srgbClr val="000000"/>
                </a:solidFill>
                <a:latin typeface="Arial" panose="020B0604020202020204" pitchFamily="34" charset="0"/>
                <a:ea typeface="ヒラギノ角ゴ Pro W3"/>
              </a:rPr>
              <a:t>Software engineers prefer modeling possible solutions with objects, relationships and ‘use cases’ (a semi-formal scenario representation). </a:t>
            </a:r>
          </a:p>
          <a:p>
            <a:pPr marR="0" lvl="0" rtl="0">
              <a:lnSpc>
                <a:spcPct val="110000"/>
              </a:lnSpc>
            </a:pPr>
            <a:r>
              <a:rPr lang="en-US" baseline="0" dirty="0">
                <a:solidFill>
                  <a:srgbClr val="000000"/>
                </a:solidFill>
                <a:latin typeface="Arial" panose="020B0604020202020204" pitchFamily="34" charset="0"/>
                <a:ea typeface="ヒラギノ角ゴ Pro W3"/>
              </a:rPr>
              <a:t>Entity–relationship models are another popular conceptual modeling tool. </a:t>
            </a:r>
          </a:p>
          <a:p>
            <a:pPr marR="0" lvl="0" rtl="0">
              <a:lnSpc>
                <a:spcPct val="110000"/>
              </a:lnSpc>
            </a:pPr>
            <a:r>
              <a:rPr lang="en-US" baseline="0" dirty="0">
                <a:solidFill>
                  <a:srgbClr val="000000"/>
                </a:solidFill>
                <a:latin typeface="Arial" panose="020B0604020202020204" pitchFamily="34" charset="0"/>
                <a:ea typeface="ヒラギノ角ゴ Pro W3"/>
              </a:rPr>
              <a:t>Flow can be represented using dataflow diagrams and structure can be shown with structure charts. </a:t>
            </a:r>
          </a:p>
          <a:p>
            <a:pPr marR="0" lvl="0" rtl="0">
              <a:lnSpc>
                <a:spcPct val="110000"/>
              </a:lnSpc>
            </a:pPr>
            <a:r>
              <a:rPr lang="en-US" baseline="0" dirty="0">
                <a:solidFill>
                  <a:srgbClr val="000000"/>
                </a:solidFill>
                <a:latin typeface="Arial" panose="020B0604020202020204" pitchFamily="34" charset="0"/>
                <a:ea typeface="ヒラギノ角ゴ Pro W3"/>
              </a:rPr>
              <a:t>The conceptual design of a website, for example, will include a site map and a navigation structure. </a:t>
            </a:r>
          </a:p>
          <a:p>
            <a:pPr marR="0" lvl="0" rtl="0">
              <a:lnSpc>
                <a:spcPct val="110000"/>
              </a:lnSpc>
            </a:pPr>
            <a:r>
              <a:rPr lang="en-US" baseline="0" dirty="0">
                <a:solidFill>
                  <a:srgbClr val="000000"/>
                </a:solidFill>
                <a:latin typeface="Arial" panose="020B0604020202020204" pitchFamily="34" charset="0"/>
                <a:ea typeface="ヒラギノ角ゴ Pro W3"/>
              </a:rPr>
              <a:t>Many different conceptual models are used in the contextual inquiry method.</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457200" y="96754"/>
            <a:ext cx="8229600" cy="1143000"/>
          </a:xfrm>
        </p:spPr>
        <p:txBody>
          <a:bodyPr/>
          <a:lstStyle/>
          <a:p>
            <a:r>
              <a:rPr lang="en-US" dirty="0"/>
              <a:t>Rich </a:t>
            </a:r>
            <a:r>
              <a:rPr lang="en-US" dirty="0" smtClean="0"/>
              <a:t>Pictures (1 of 2)</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08946" y="1046085"/>
            <a:ext cx="3326109" cy="4903195"/>
          </a:xfrm>
          <a:prstGeom prst="rect">
            <a:avLst/>
          </a:prstGeom>
        </p:spPr>
      </p:pic>
      <p:sp>
        <p:nvSpPr>
          <p:cNvPr id="3" name="TextBox 2"/>
          <p:cNvSpPr txBox="1"/>
          <p:nvPr/>
        </p:nvSpPr>
        <p:spPr>
          <a:xfrm>
            <a:off x="755576" y="5971054"/>
            <a:ext cx="8099499" cy="338554"/>
          </a:xfrm>
          <a:prstGeom prst="rect">
            <a:avLst/>
          </a:prstGeom>
          <a:noFill/>
        </p:spPr>
        <p:txBody>
          <a:bodyPr wrap="square" rtlCol="0">
            <a:spAutoFit/>
          </a:bodyPr>
          <a:lstStyle/>
          <a:p>
            <a:r>
              <a:rPr lang="en-US" sz="800" i="1" dirty="0"/>
              <a:t>Source</a:t>
            </a:r>
            <a:r>
              <a:rPr lang="en-US" sz="800" dirty="0"/>
              <a:t>: After Monk, A. and Howard, S. (1998) Methods &amp; Tools: the rich picture: a tool for reasoning about work context, </a:t>
            </a:r>
            <a:r>
              <a:rPr lang="en-US" sz="800" i="1" dirty="0"/>
              <a:t>Interactions </a:t>
            </a:r>
            <a:r>
              <a:rPr lang="en-US" sz="800" dirty="0"/>
              <a:t>, 5(2</a:t>
            </a:r>
            <a:r>
              <a:rPr lang="en-US" sz="800" dirty="0" smtClean="0"/>
              <a:t>), pp</a:t>
            </a:r>
            <a:r>
              <a:rPr lang="en-US" sz="800" dirty="0"/>
              <a:t>. 21–30. © 1998 ACM, Inc. Reprinted by </a:t>
            </a:r>
            <a:r>
              <a:rPr lang="en-US" sz="800" dirty="0" smtClean="0"/>
              <a:t>permission</a:t>
            </a:r>
            <a:endParaRPr lang="en-IN" sz="800" dirty="0"/>
          </a:p>
        </p:txBody>
      </p:sp>
    </p:spTree>
    <p:extLst>
      <p:ext uri="{BB962C8B-B14F-4D97-AF65-F5344CB8AC3E}">
        <p14:creationId xmlns:p14="http://schemas.microsoft.com/office/powerpoint/2010/main" val="9467801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457200" y="277519"/>
            <a:ext cx="8229600" cy="799312"/>
          </a:xfrm>
        </p:spPr>
        <p:txBody>
          <a:bodyPr/>
          <a:lstStyle/>
          <a:p>
            <a:pPr marR="0" rtl="0"/>
            <a:r>
              <a:rPr lang="en-US" b="1" baseline="0" dirty="0">
                <a:latin typeface="Arial" panose="020B0604020202020204" pitchFamily="34" charset="0"/>
                <a:ea typeface="ヒラギノ角ゴ Pro W3"/>
              </a:rPr>
              <a:t>Rich </a:t>
            </a:r>
            <a:r>
              <a:rPr lang="en-US" b="1" baseline="0" dirty="0" smtClean="0">
                <a:latin typeface="Arial" panose="020B0604020202020204" pitchFamily="34" charset="0"/>
                <a:ea typeface="ヒラギノ角ゴ Pro W3"/>
              </a:rPr>
              <a:t>Pictures (2 of 2)</a:t>
            </a:r>
            <a:endParaRPr lang="en-US" b="1" baseline="0" dirty="0">
              <a:latin typeface="Arial" panose="020B0604020202020204" pitchFamily="34" charset="0"/>
              <a:ea typeface="ヒラギノ角ゴ Pro W3"/>
            </a:endParaRPr>
          </a:p>
        </p:txBody>
      </p:sp>
      <p:sp>
        <p:nvSpPr>
          <p:cNvPr id="3" name="Text Placeholder 2"/>
          <p:cNvSpPr>
            <a:spLocks noGrp="1"/>
          </p:cNvSpPr>
          <p:nvPr>
            <p:ph type="body" idx="4294967295"/>
          </p:nvPr>
        </p:nvSpPr>
        <p:spPr>
          <a:xfrm>
            <a:off x="666721" y="1440484"/>
            <a:ext cx="8229600" cy="4967950"/>
          </a:xfrm>
        </p:spPr>
        <p:txBody>
          <a:bodyPr>
            <a:normAutofit fontScale="55000" lnSpcReduction="20000"/>
          </a:bodyPr>
          <a:lstStyle/>
          <a:p>
            <a:pPr marR="0" lvl="0" rtl="0">
              <a:lnSpc>
                <a:spcPct val="120000"/>
              </a:lnSpc>
            </a:pPr>
            <a:r>
              <a:rPr lang="en-US" sz="3500" baseline="0" dirty="0">
                <a:solidFill>
                  <a:srgbClr val="000000"/>
                </a:solidFill>
                <a:latin typeface="Arial" panose="020B0604020202020204" pitchFamily="34" charset="0"/>
                <a:ea typeface="ヒラギノ角ゴ Pro W3"/>
              </a:rPr>
              <a:t>A rich picture captures the main conceptual relationships </a:t>
            </a:r>
            <a:r>
              <a:rPr lang="en-US" sz="3500" baseline="0" dirty="0" smtClean="0">
                <a:solidFill>
                  <a:srgbClr val="000000"/>
                </a:solidFill>
                <a:latin typeface="Arial" panose="020B0604020202020204" pitchFamily="34" charset="0"/>
                <a:ea typeface="ヒラギノ角ゴ Pro W3"/>
              </a:rPr>
              <a:t>amongst </a:t>
            </a:r>
            <a:r>
              <a:rPr lang="en-US" sz="3500" baseline="0" dirty="0">
                <a:solidFill>
                  <a:srgbClr val="000000"/>
                </a:solidFill>
                <a:latin typeface="Arial" panose="020B0604020202020204" pitchFamily="34" charset="0"/>
                <a:ea typeface="ヒラギノ角ゴ Pro W3"/>
              </a:rPr>
              <a:t>the main conceptual entities in a system – a model of the structure of a situation. Peter Checkland, who originated the soft systems approach, also emphasizes focusing on the key transformation of a </a:t>
            </a:r>
            <a:r>
              <a:rPr lang="en-US" sz="3500" baseline="0" dirty="0" smtClean="0">
                <a:solidFill>
                  <a:srgbClr val="000000"/>
                </a:solidFill>
                <a:latin typeface="Arial" panose="020B0604020202020204" pitchFamily="34" charset="0"/>
                <a:ea typeface="ヒラギノ角ゴ Pro W3"/>
              </a:rPr>
              <a:t>system.</a:t>
            </a:r>
            <a:endParaRPr lang="en-US" sz="3500" baseline="0" dirty="0">
              <a:solidFill>
                <a:srgbClr val="000000"/>
              </a:solidFill>
              <a:latin typeface="Arial" panose="020B0604020202020204" pitchFamily="34" charset="0"/>
              <a:ea typeface="ヒラギノ角ゴ Pro W3"/>
            </a:endParaRPr>
          </a:p>
          <a:p>
            <a:pPr marR="0" lvl="0" rtl="0">
              <a:lnSpc>
                <a:spcPct val="120000"/>
              </a:lnSpc>
            </a:pPr>
            <a:r>
              <a:rPr lang="en-US" sz="3500" baseline="0" dirty="0">
                <a:solidFill>
                  <a:srgbClr val="000000"/>
                </a:solidFill>
                <a:latin typeface="Arial" panose="020B0604020202020204" pitchFamily="34" charset="0"/>
                <a:ea typeface="ヒラギノ角ゴ Pro W3"/>
              </a:rPr>
              <a:t>The principal stakeholders – customers, </a:t>
            </a:r>
            <a:r>
              <a:rPr lang="en-US" sz="3500" baseline="0" dirty="0" smtClean="0">
                <a:solidFill>
                  <a:srgbClr val="000000"/>
                </a:solidFill>
                <a:latin typeface="Arial" panose="020B0604020202020204" pitchFamily="34" charset="0"/>
                <a:ea typeface="ヒラギノ角ゴ Pro W3"/>
              </a:rPr>
              <a:t>actors and </a:t>
            </a:r>
            <a:r>
              <a:rPr lang="en-US" sz="3500" baseline="0" dirty="0">
                <a:solidFill>
                  <a:srgbClr val="000000"/>
                </a:solidFill>
                <a:latin typeface="Arial" panose="020B0604020202020204" pitchFamily="34" charset="0"/>
                <a:ea typeface="ヒラギノ角ゴ Pro W3"/>
              </a:rPr>
              <a:t>system owners – should be identified. </a:t>
            </a:r>
          </a:p>
          <a:p>
            <a:pPr marR="0" lvl="0" rtl="0">
              <a:lnSpc>
                <a:spcPct val="120000"/>
              </a:lnSpc>
            </a:pPr>
            <a:r>
              <a:rPr lang="en-US" sz="3500" baseline="0" dirty="0">
                <a:solidFill>
                  <a:srgbClr val="000000"/>
                </a:solidFill>
                <a:latin typeface="Arial" panose="020B0604020202020204" pitchFamily="34" charset="0"/>
                <a:ea typeface="ヒラギノ角ゴ Pro W3"/>
              </a:rPr>
              <a:t>The designer should also consider the perspective from which an activity is being viewed as a system (the </a:t>
            </a:r>
            <a:r>
              <a:rPr lang="en-US" sz="3500" i="1" baseline="0" dirty="0">
                <a:solidFill>
                  <a:srgbClr val="000000"/>
                </a:solidFill>
                <a:latin typeface="Arial" panose="020B0604020202020204" pitchFamily="34" charset="0"/>
                <a:ea typeface="ヒラギノ角ゴ Pro W3"/>
              </a:rPr>
              <a:t>Weltanschauung) </a:t>
            </a:r>
            <a:r>
              <a:rPr lang="en-US" sz="3500" baseline="0" dirty="0">
                <a:solidFill>
                  <a:srgbClr val="000000"/>
                </a:solidFill>
                <a:latin typeface="Arial" panose="020B0604020202020204" pitchFamily="34" charset="0"/>
                <a:ea typeface="ヒラギノ角ゴ Pro W3"/>
              </a:rPr>
              <a:t>and</a:t>
            </a:r>
            <a:r>
              <a:rPr lang="en-US" sz="3500" i="1" baseline="0" dirty="0">
                <a:solidFill>
                  <a:srgbClr val="000000"/>
                </a:solidFill>
                <a:latin typeface="Arial" panose="020B0604020202020204" pitchFamily="34" charset="0"/>
                <a:ea typeface="ヒラギノ角ゴ Pro W3"/>
              </a:rPr>
              <a:t> </a:t>
            </a:r>
            <a:r>
              <a:rPr lang="en-US" sz="3500" baseline="0" dirty="0">
                <a:solidFill>
                  <a:srgbClr val="000000"/>
                </a:solidFill>
                <a:latin typeface="Arial" panose="020B0604020202020204" pitchFamily="34" charset="0"/>
                <a:ea typeface="ヒラギノ角ゴ Pro W3"/>
              </a:rPr>
              <a:t>the environment in which the activities take place.</a:t>
            </a:r>
            <a:r>
              <a:rPr lang="en-US" sz="3500" i="1" baseline="0" dirty="0">
                <a:solidFill>
                  <a:srgbClr val="000000"/>
                </a:solidFill>
                <a:latin typeface="Arial" panose="020B0604020202020204" pitchFamily="34" charset="0"/>
                <a:ea typeface="ヒラギノ角ゴ Pro W3"/>
              </a:rPr>
              <a:t> </a:t>
            </a:r>
          </a:p>
          <a:p>
            <a:pPr marR="0" lvl="0" rtl="0">
              <a:lnSpc>
                <a:spcPct val="120000"/>
              </a:lnSpc>
            </a:pPr>
            <a:r>
              <a:rPr lang="en-US" sz="3500" baseline="0" dirty="0" smtClean="0">
                <a:solidFill>
                  <a:srgbClr val="000000"/>
                </a:solidFill>
                <a:latin typeface="Arial" panose="020B0604020202020204" pitchFamily="34" charset="0"/>
                <a:ea typeface="ヒラギノ角ゴ Pro W3"/>
              </a:rPr>
              <a:t>Checkland </a:t>
            </a:r>
            <a:r>
              <a:rPr lang="en-US" sz="3500" baseline="0" dirty="0">
                <a:solidFill>
                  <a:srgbClr val="000000"/>
                </a:solidFill>
                <a:latin typeface="Arial" panose="020B0604020202020204" pitchFamily="34" charset="0"/>
                <a:ea typeface="ヒラギノ角ゴ Pro W3"/>
              </a:rPr>
              <a:t>proposes the acronym CATWOE – customers, actors, transformation, </a:t>
            </a:r>
            <a:r>
              <a:rPr lang="en-US" sz="3500" i="1" baseline="0" dirty="0">
                <a:solidFill>
                  <a:srgbClr val="000000"/>
                </a:solidFill>
                <a:latin typeface="Arial" panose="020B0604020202020204" pitchFamily="34" charset="0"/>
                <a:ea typeface="ヒラギノ角ゴ Pro W3"/>
              </a:rPr>
              <a:t>Weltanschauung, </a:t>
            </a:r>
            <a:r>
              <a:rPr lang="en-US" sz="3500" baseline="0" dirty="0" smtClean="0">
                <a:solidFill>
                  <a:srgbClr val="000000"/>
                </a:solidFill>
                <a:latin typeface="Arial" panose="020B0604020202020204" pitchFamily="34" charset="0"/>
                <a:ea typeface="ヒラギノ角ゴ Pro W3"/>
              </a:rPr>
              <a:t>owners, </a:t>
            </a:r>
            <a:r>
              <a:rPr lang="en-US" sz="3500" baseline="0" dirty="0">
                <a:solidFill>
                  <a:srgbClr val="000000"/>
                </a:solidFill>
                <a:latin typeface="Arial" panose="020B0604020202020204" pitchFamily="34" charset="0"/>
                <a:ea typeface="ヒラギノ角ゴ Pro W3"/>
              </a:rPr>
              <a:t>environment</a:t>
            </a:r>
            <a:r>
              <a:rPr lang="en-US" sz="3500" i="1" baseline="0" dirty="0">
                <a:solidFill>
                  <a:srgbClr val="000000"/>
                </a:solidFill>
                <a:latin typeface="Arial" panose="020B0604020202020204" pitchFamily="34" charset="0"/>
                <a:ea typeface="ヒラギノ角ゴ Pro W3"/>
              </a:rPr>
              <a:t> – </a:t>
            </a:r>
            <a:r>
              <a:rPr lang="en-US" sz="3500" baseline="0" dirty="0">
                <a:solidFill>
                  <a:srgbClr val="000000"/>
                </a:solidFill>
                <a:latin typeface="Arial" panose="020B0604020202020204" pitchFamily="34" charset="0"/>
                <a:ea typeface="ヒラギノ角ゴ Pro W3"/>
              </a:rPr>
              <a:t>for these elements of a rich picture</a:t>
            </a:r>
            <a:r>
              <a:rPr lang="en-US" sz="3500" baseline="0" dirty="0" smtClean="0">
                <a:solidFill>
                  <a:srgbClr val="000000"/>
                </a:solidFill>
                <a:latin typeface="Arial" panose="020B0604020202020204" pitchFamily="34" charset="0"/>
                <a:ea typeface="ヒラギノ角ゴ Pro W3"/>
              </a:rPr>
              <a:t>.</a:t>
            </a:r>
            <a:r>
              <a:rPr lang="en-US" sz="3500" i="1" baseline="0" dirty="0" smtClean="0">
                <a:solidFill>
                  <a:srgbClr val="000000"/>
                </a:solidFill>
                <a:latin typeface="Arial" panose="020B0604020202020204" pitchFamily="34" charset="0"/>
                <a:ea typeface="ヒラギノ角ゴ Pro W3"/>
              </a:rPr>
              <a:t> </a:t>
            </a:r>
            <a:endParaRPr lang="en-US" sz="3500" i="1" baseline="0" dirty="0">
              <a:solidFill>
                <a:srgbClr val="000000"/>
              </a:solidFill>
              <a:latin typeface="Arial" panose="020B0604020202020204" pitchFamily="34" charset="0"/>
              <a:ea typeface="ヒラギノ角ゴ Pro W3"/>
            </a:endParaRPr>
          </a:p>
          <a:p>
            <a:pPr marR="0" lvl="0" rtl="0">
              <a:lnSpc>
                <a:spcPct val="120000"/>
              </a:lnSpc>
            </a:pPr>
            <a:r>
              <a:rPr lang="en-US" sz="3500" baseline="0" dirty="0">
                <a:solidFill>
                  <a:srgbClr val="000000"/>
                </a:solidFill>
                <a:latin typeface="Arial" panose="020B0604020202020204" pitchFamily="34" charset="0"/>
                <a:ea typeface="ヒラギノ角ゴ Pro W3"/>
              </a:rPr>
              <a:t>Most </a:t>
            </a:r>
            <a:r>
              <a:rPr lang="en-US" sz="3500" baseline="0" dirty="0" smtClean="0">
                <a:solidFill>
                  <a:srgbClr val="000000"/>
                </a:solidFill>
                <a:latin typeface="Arial" panose="020B0604020202020204" pitchFamily="34" charset="0"/>
                <a:ea typeface="ヒラギノ角ゴ Pro W3"/>
              </a:rPr>
              <a:t>importantly, </a:t>
            </a:r>
            <a:r>
              <a:rPr lang="en-US" sz="3500" baseline="0" dirty="0">
                <a:solidFill>
                  <a:srgbClr val="000000"/>
                </a:solidFill>
                <a:latin typeface="Arial" panose="020B0604020202020204" pitchFamily="34" charset="0"/>
                <a:ea typeface="ヒラギノ角ゴ Pro W3"/>
              </a:rPr>
              <a:t>the rich picture identifies the issues or concerns of the stakeholders, thus helping to focus attention on problems or potential design solutions.</a:t>
            </a:r>
          </a:p>
          <a:p>
            <a:pPr marL="0" marR="5180" lvl="0" indent="0" rtl="0">
              <a:buNone/>
            </a:pPr>
            <a:endParaRPr lang="en-US" baseline="0" dirty="0">
              <a:solidFill>
                <a:srgbClr val="000000"/>
              </a:solidFill>
              <a:latin typeface="Arial" panose="020B0604020202020204" pitchFamily="34" charset="0"/>
              <a:ea typeface="ヒラギノ角ゴ Pro W3"/>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457200" y="247248"/>
            <a:ext cx="8229600" cy="845244"/>
          </a:xfrm>
        </p:spPr>
        <p:txBody>
          <a:bodyPr/>
          <a:lstStyle/>
          <a:p>
            <a:pPr marR="0" rtl="0"/>
            <a:r>
              <a:rPr lang="en-US" b="1" baseline="0" dirty="0">
                <a:latin typeface="Arial" panose="020B0604020202020204" pitchFamily="34" charset="0"/>
                <a:ea typeface="ヒラギノ角ゴ Pro W3"/>
              </a:rPr>
              <a:t>Physical design</a:t>
            </a:r>
          </a:p>
        </p:txBody>
      </p:sp>
      <p:sp>
        <p:nvSpPr>
          <p:cNvPr id="3" name="Text Placeholder 2"/>
          <p:cNvSpPr>
            <a:spLocks noGrp="1"/>
          </p:cNvSpPr>
          <p:nvPr>
            <p:ph type="body" idx="4294967295"/>
          </p:nvPr>
        </p:nvSpPr>
        <p:spPr>
          <a:xfrm>
            <a:off x="662880" y="1440484"/>
            <a:ext cx="8229600" cy="4896544"/>
          </a:xfrm>
        </p:spPr>
        <p:txBody>
          <a:bodyPr>
            <a:noAutofit/>
          </a:bodyPr>
          <a:lstStyle/>
          <a:p>
            <a:pPr marL="350838" marR="0" lvl="0" indent="-350838" rtl="0"/>
            <a:r>
              <a:rPr lang="en-US" sz="1700" baseline="0" dirty="0">
                <a:solidFill>
                  <a:srgbClr val="000000"/>
                </a:solidFill>
                <a:latin typeface="Arial" panose="020B0604020202020204" pitchFamily="34" charset="0"/>
                <a:ea typeface="ヒラギノ角ゴ Pro W3"/>
              </a:rPr>
              <a:t>Physical design is concerned with how things are going to work and with detailing the look and feel of the product. </a:t>
            </a:r>
          </a:p>
          <a:p>
            <a:pPr marL="350838" marR="0" lvl="0" indent="-350838" rtl="0"/>
            <a:r>
              <a:rPr lang="en-US" sz="1700" baseline="0" dirty="0">
                <a:solidFill>
                  <a:srgbClr val="000000"/>
                </a:solidFill>
                <a:latin typeface="Arial" panose="020B0604020202020204" pitchFamily="34" charset="0"/>
                <a:ea typeface="ヒラギノ角ゴ Pro W3"/>
              </a:rPr>
              <a:t>Physical design is about structuring interactions into logical sequences and about clarifying and presenting the allocation of functions and knowledge between people and devices. </a:t>
            </a:r>
          </a:p>
          <a:p>
            <a:pPr marL="350838" marR="0" lvl="0" indent="-350838" rtl="0"/>
            <a:r>
              <a:rPr lang="en-US" sz="1700" baseline="0" dirty="0">
                <a:solidFill>
                  <a:srgbClr val="000000"/>
                </a:solidFill>
                <a:latin typeface="Arial" panose="020B0604020202020204" pitchFamily="34" charset="0"/>
                <a:ea typeface="ヒラギノ角ゴ Pro W3"/>
              </a:rPr>
              <a:t>The distinction between conceptual and physical design is very important. </a:t>
            </a:r>
          </a:p>
          <a:p>
            <a:pPr marL="350838" marR="0" lvl="0" indent="-350838" rtl="0"/>
            <a:r>
              <a:rPr lang="en-US" sz="1700" baseline="0" dirty="0">
                <a:solidFill>
                  <a:srgbClr val="000000"/>
                </a:solidFill>
                <a:latin typeface="Arial" panose="020B0604020202020204" pitchFamily="34" charset="0"/>
                <a:ea typeface="ヒラギノ角ゴ Pro W3"/>
              </a:rPr>
              <a:t>The conceptual design relates to the overall purpose of the whole interactive system. </a:t>
            </a:r>
          </a:p>
          <a:p>
            <a:pPr marL="350838" marR="0" lvl="0" indent="-350838" rtl="0"/>
            <a:r>
              <a:rPr lang="en-US" sz="1700" baseline="0" dirty="0">
                <a:solidFill>
                  <a:srgbClr val="000000"/>
                </a:solidFill>
                <a:latin typeface="Arial" panose="020B0604020202020204" pitchFamily="34" charset="0"/>
                <a:ea typeface="ヒラギノ角ゴ Pro W3"/>
              </a:rPr>
              <a:t>Between the people and the </a:t>
            </a:r>
            <a:r>
              <a:rPr lang="en-US" sz="1700" baseline="0" dirty="0" smtClean="0">
                <a:solidFill>
                  <a:srgbClr val="000000"/>
                </a:solidFill>
                <a:latin typeface="Arial" panose="020B0604020202020204" pitchFamily="34" charset="0"/>
                <a:ea typeface="ヒラギノ角ゴ Pro W3"/>
              </a:rPr>
              <a:t>technologies, </a:t>
            </a:r>
            <a:r>
              <a:rPr lang="en-US" sz="1700" baseline="0" dirty="0">
                <a:solidFill>
                  <a:srgbClr val="000000"/>
                </a:solidFill>
                <a:latin typeface="Arial" panose="020B0604020202020204" pitchFamily="34" charset="0"/>
                <a:ea typeface="ヒラギノ角ゴ Pro W3"/>
              </a:rPr>
              <a:t>there has to be enough knowledge and ability to achieve the purpose. </a:t>
            </a:r>
          </a:p>
          <a:p>
            <a:pPr marL="350838" marR="0" lvl="0" indent="-350838" rtl="0"/>
            <a:r>
              <a:rPr lang="en-US" sz="1700" baseline="0" dirty="0">
                <a:solidFill>
                  <a:srgbClr val="000000"/>
                </a:solidFill>
                <a:latin typeface="Arial" panose="020B0604020202020204" pitchFamily="34" charset="0"/>
                <a:ea typeface="ヒラギノ角ゴ Pro W3"/>
              </a:rPr>
              <a:t>Physical design is concerned with taking this abstract representation and translating it into concrete designs. </a:t>
            </a:r>
          </a:p>
          <a:p>
            <a:pPr marL="350838" marR="0" lvl="0" indent="-350838" rtl="0"/>
            <a:r>
              <a:rPr lang="en-US" sz="1700" baseline="0" dirty="0">
                <a:solidFill>
                  <a:srgbClr val="000000"/>
                </a:solidFill>
                <a:latin typeface="Arial" panose="020B0604020202020204" pitchFamily="34" charset="0"/>
                <a:ea typeface="ヒラギノ角ゴ Pro W3"/>
              </a:rPr>
              <a:t>On one side this means requirements for hardware and software and on the other side it defines the knowledge, tasks and activities that people will be required to do.</a:t>
            </a:r>
          </a:p>
          <a:p>
            <a:pPr marL="350838" marR="0" lvl="0" indent="-350838" rtl="0"/>
            <a:r>
              <a:rPr lang="en-US" sz="1700" baseline="0" dirty="0">
                <a:solidFill>
                  <a:srgbClr val="000000"/>
                </a:solidFill>
                <a:latin typeface="Arial" panose="020B0604020202020204" pitchFamily="34" charset="0"/>
                <a:ea typeface="ヒラギノ角ゴ Pro W3"/>
              </a:rPr>
              <a:t>The </a:t>
            </a:r>
            <a:r>
              <a:rPr lang="en-US" sz="1700" baseline="0" dirty="0" smtClean="0">
                <a:solidFill>
                  <a:srgbClr val="000000"/>
                </a:solidFill>
                <a:latin typeface="Arial" panose="020B0604020202020204" pitchFamily="34" charset="0"/>
                <a:ea typeface="ヒラギノ角ゴ Pro W3"/>
              </a:rPr>
              <a:t>three </a:t>
            </a:r>
            <a:r>
              <a:rPr lang="en-US" sz="1700" baseline="0" dirty="0">
                <a:solidFill>
                  <a:srgbClr val="000000"/>
                </a:solidFill>
                <a:latin typeface="Arial" panose="020B0604020202020204" pitchFamily="34" charset="0"/>
                <a:ea typeface="ヒラギノ角ゴ Pro W3"/>
              </a:rPr>
              <a:t>components </a:t>
            </a:r>
            <a:r>
              <a:rPr lang="en-US" sz="1700" baseline="0" dirty="0" smtClean="0">
                <a:solidFill>
                  <a:srgbClr val="000000"/>
                </a:solidFill>
                <a:latin typeface="Arial" panose="020B0604020202020204" pitchFamily="34" charset="0"/>
                <a:ea typeface="ヒラギノ角ゴ Pro W3"/>
              </a:rPr>
              <a:t>are </a:t>
            </a:r>
            <a:r>
              <a:rPr lang="en-US" sz="1700" baseline="0" dirty="0">
                <a:solidFill>
                  <a:srgbClr val="000000"/>
                </a:solidFill>
                <a:latin typeface="Arial" panose="020B0604020202020204" pitchFamily="34" charset="0"/>
                <a:ea typeface="ヒラギノ角ゴ Pro W3"/>
              </a:rPr>
              <a:t>operational design, representational </a:t>
            </a:r>
            <a:r>
              <a:rPr lang="en-US" sz="1700" baseline="0" dirty="0" smtClean="0">
                <a:solidFill>
                  <a:srgbClr val="000000"/>
                </a:solidFill>
                <a:latin typeface="Arial" panose="020B0604020202020204" pitchFamily="34" charset="0"/>
                <a:ea typeface="ヒラギノ角ゴ Pro W3"/>
              </a:rPr>
              <a:t>design </a:t>
            </a:r>
            <a:r>
              <a:rPr lang="en-US" sz="1700" baseline="0" dirty="0">
                <a:solidFill>
                  <a:srgbClr val="000000"/>
                </a:solidFill>
                <a:latin typeface="Arial" panose="020B0604020202020204" pitchFamily="34" charset="0"/>
                <a:ea typeface="ヒラギノ角ゴ Pro W3"/>
              </a:rPr>
              <a:t>and design of </a:t>
            </a:r>
            <a:r>
              <a:rPr lang="en-US" sz="1700" baseline="0" dirty="0" smtClean="0">
                <a:solidFill>
                  <a:srgbClr val="000000"/>
                </a:solidFill>
                <a:latin typeface="Arial" panose="020B0604020202020204" pitchFamily="34" charset="0"/>
                <a:ea typeface="ヒラギノ角ゴ Pro W3"/>
              </a:rPr>
              <a:t>interactions. </a:t>
            </a:r>
            <a:endParaRPr lang="en-US" sz="1700" baseline="0" dirty="0">
              <a:solidFill>
                <a:srgbClr val="000000"/>
              </a:solidFill>
              <a:latin typeface="Arial" panose="020B0604020202020204" pitchFamily="34" charset="0"/>
              <a:ea typeface="ヒラギノ角ゴ Pro W3"/>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457200" y="388126"/>
            <a:ext cx="8229600" cy="557212"/>
          </a:xfrm>
        </p:spPr>
        <p:txBody>
          <a:bodyPr/>
          <a:lstStyle/>
          <a:p>
            <a:pPr marR="0" rtl="0"/>
            <a:r>
              <a:rPr lang="en-US" b="1" baseline="0" dirty="0">
                <a:latin typeface="Arial" panose="020B0604020202020204" pitchFamily="34" charset="0"/>
                <a:ea typeface="ヒラギノ角ゴ Pro W3"/>
              </a:rPr>
              <a:t>Operational </a:t>
            </a:r>
            <a:r>
              <a:rPr lang="en-US" b="1" baseline="0" dirty="0" smtClean="0">
                <a:latin typeface="Arial" panose="020B0604020202020204" pitchFamily="34" charset="0"/>
                <a:ea typeface="ヒラギノ角ゴ Pro W3"/>
              </a:rPr>
              <a:t>design</a:t>
            </a:r>
            <a:endParaRPr lang="en-US" b="1" baseline="0" dirty="0">
              <a:latin typeface="Arial" panose="020B0604020202020204" pitchFamily="34" charset="0"/>
              <a:ea typeface="ヒラギノ角ゴ Pro W3"/>
            </a:endParaRPr>
          </a:p>
        </p:txBody>
      </p:sp>
      <p:sp>
        <p:nvSpPr>
          <p:cNvPr id="3" name="Text Placeholder 2"/>
          <p:cNvSpPr>
            <a:spLocks noGrp="1"/>
          </p:cNvSpPr>
          <p:nvPr>
            <p:ph type="body" idx="4294967295"/>
          </p:nvPr>
        </p:nvSpPr>
        <p:spPr>
          <a:xfrm>
            <a:off x="662880" y="1412776"/>
            <a:ext cx="8229600" cy="4525963"/>
          </a:xfrm>
        </p:spPr>
        <p:txBody>
          <a:bodyPr>
            <a:noAutofit/>
          </a:bodyPr>
          <a:lstStyle/>
          <a:p>
            <a:pPr marR="0" lvl="0" rtl="0"/>
            <a:r>
              <a:rPr lang="en-US" sz="2100" baseline="0" dirty="0">
                <a:solidFill>
                  <a:srgbClr val="000000"/>
                </a:solidFill>
                <a:latin typeface="Arial" panose="020B0604020202020204" pitchFamily="34" charset="0"/>
                <a:ea typeface="ヒラギノ角ゴ Pro W3"/>
              </a:rPr>
              <a:t>Operational design is concerned with specifying how everything works and how content is structured and stored.</a:t>
            </a:r>
            <a:r>
              <a:rPr lang="en-US" sz="2100" i="1" baseline="0" dirty="0">
                <a:solidFill>
                  <a:srgbClr val="000000"/>
                </a:solidFill>
                <a:latin typeface="Arial" panose="020B0604020202020204" pitchFamily="34" charset="0"/>
                <a:ea typeface="ヒラギノ角ゴ Pro W3"/>
              </a:rPr>
              <a:t> </a:t>
            </a:r>
          </a:p>
          <a:p>
            <a:pPr marR="0" lvl="0" rtl="0"/>
            <a:r>
              <a:rPr lang="en-US" sz="2100" baseline="0" dirty="0">
                <a:solidFill>
                  <a:srgbClr val="000000"/>
                </a:solidFill>
                <a:latin typeface="Arial" panose="020B0604020202020204" pitchFamily="34" charset="0"/>
                <a:ea typeface="ヒラギノ角ゴ Pro W3"/>
              </a:rPr>
              <a:t>Taking a functional view of an activity means focusing on processes and on the movement, or flow, of things through a system. </a:t>
            </a:r>
          </a:p>
          <a:p>
            <a:pPr marR="0" lvl="0" rtl="0"/>
            <a:r>
              <a:rPr lang="en-US" sz="2100" baseline="0" dirty="0">
                <a:solidFill>
                  <a:srgbClr val="000000"/>
                </a:solidFill>
                <a:latin typeface="Arial" panose="020B0604020202020204" pitchFamily="34" charset="0"/>
                <a:ea typeface="ヒラギノ角ゴ Pro W3"/>
              </a:rPr>
              <a:t>Events are occurrences that cause, or trigger, some other functions to be undertaken.</a:t>
            </a:r>
            <a:r>
              <a:rPr lang="en-US" sz="2100" i="1" baseline="0" dirty="0">
                <a:solidFill>
                  <a:srgbClr val="000000"/>
                </a:solidFill>
                <a:latin typeface="Arial" panose="020B0604020202020204" pitchFamily="34" charset="0"/>
                <a:ea typeface="ヒラギノ角ゴ Pro W3"/>
              </a:rPr>
              <a:t> </a:t>
            </a:r>
          </a:p>
          <a:p>
            <a:pPr marR="0" lvl="0" rtl="0"/>
            <a:r>
              <a:rPr lang="en-US" sz="2100" baseline="0" dirty="0">
                <a:solidFill>
                  <a:srgbClr val="000000"/>
                </a:solidFill>
                <a:latin typeface="Arial" panose="020B0604020202020204" pitchFamily="34" charset="0"/>
                <a:ea typeface="ヒラギノ角ゴ Pro W3"/>
              </a:rPr>
              <a:t>Sometimes these arise from outside the system under consideration and sometimes they arise as a result of doing something else. </a:t>
            </a:r>
          </a:p>
          <a:p>
            <a:pPr marR="0" lvl="0" rtl="0"/>
            <a:r>
              <a:rPr lang="en-US" sz="2100" baseline="0" dirty="0">
                <a:solidFill>
                  <a:srgbClr val="000000"/>
                </a:solidFill>
                <a:latin typeface="Arial" panose="020B0604020202020204" pitchFamily="34" charset="0"/>
                <a:ea typeface="ヒラギノ角ゴ Pro W3"/>
              </a:rPr>
              <a:t>For example, some activity might be triggered on a particular day or at a particular </a:t>
            </a:r>
            <a:r>
              <a:rPr lang="en-US" sz="2100" baseline="0" dirty="0" smtClean="0">
                <a:solidFill>
                  <a:srgbClr val="000000"/>
                </a:solidFill>
                <a:latin typeface="Arial" panose="020B0604020202020204" pitchFamily="34" charset="0"/>
                <a:ea typeface="ヒラギノ角ゴ Pro W3"/>
              </a:rPr>
              <a:t>time.</a:t>
            </a:r>
            <a:endParaRPr lang="en-US" sz="2100" baseline="0" dirty="0">
              <a:solidFill>
                <a:srgbClr val="000000"/>
              </a:solidFill>
              <a:latin typeface="Arial" panose="020B0604020202020204" pitchFamily="34" charset="0"/>
              <a:ea typeface="ヒラギノ角ゴ Pro W3"/>
            </a:endParaRPr>
          </a:p>
          <a:p>
            <a:pPr marR="0" lvl="0" rtl="0"/>
            <a:r>
              <a:rPr lang="en-US" sz="2100" baseline="0" dirty="0">
                <a:solidFill>
                  <a:srgbClr val="000000"/>
                </a:solidFill>
                <a:latin typeface="Arial" panose="020B0604020202020204" pitchFamily="34" charset="0"/>
                <a:ea typeface="ヒラギノ角ゴ Pro W3"/>
              </a:rPr>
              <a:t>Another might be triggered by the arrival of a person or document.</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457200" y="322717"/>
            <a:ext cx="8229600" cy="701228"/>
          </a:xfrm>
        </p:spPr>
        <p:txBody>
          <a:bodyPr/>
          <a:lstStyle/>
          <a:p>
            <a:pPr marR="0" rtl="0"/>
            <a:r>
              <a:rPr lang="en-US" b="1" baseline="0" dirty="0">
                <a:latin typeface="Arial" panose="020B0604020202020204" pitchFamily="34" charset="0"/>
                <a:ea typeface="ヒラギノ角ゴ Pro W3"/>
              </a:rPr>
              <a:t>Representational design </a:t>
            </a:r>
          </a:p>
        </p:txBody>
      </p:sp>
      <p:sp>
        <p:nvSpPr>
          <p:cNvPr id="3" name="Text Placeholder 2"/>
          <p:cNvSpPr>
            <a:spLocks noGrp="1"/>
          </p:cNvSpPr>
          <p:nvPr>
            <p:ph type="body" idx="4294967295"/>
          </p:nvPr>
        </p:nvSpPr>
        <p:spPr>
          <a:xfrm>
            <a:off x="662880" y="1422715"/>
            <a:ext cx="8229600" cy="4849498"/>
          </a:xfrm>
        </p:spPr>
        <p:txBody>
          <a:bodyPr>
            <a:normAutofit fontScale="62500" lnSpcReduction="20000"/>
          </a:bodyPr>
          <a:lstStyle/>
          <a:p>
            <a:pPr marR="0" lvl="0" rtl="0">
              <a:lnSpc>
                <a:spcPct val="120000"/>
              </a:lnSpc>
            </a:pPr>
            <a:r>
              <a:rPr lang="en-US" baseline="0" dirty="0">
                <a:solidFill>
                  <a:srgbClr val="000000"/>
                </a:solidFill>
                <a:latin typeface="Arial" panose="020B0604020202020204" pitchFamily="34" charset="0"/>
                <a:ea typeface="ヒラギノ角ゴ Pro W3"/>
              </a:rPr>
              <a:t>Representational design is concerned with fixing on colours, shapes, sizes and information layout.</a:t>
            </a:r>
            <a:r>
              <a:rPr lang="en-US" i="1" baseline="0" dirty="0">
                <a:solidFill>
                  <a:srgbClr val="000000"/>
                </a:solidFill>
                <a:latin typeface="Arial" panose="020B0604020202020204" pitchFamily="34" charset="0"/>
                <a:ea typeface="ヒラギノ角ゴ Pro W3"/>
              </a:rPr>
              <a:t> </a:t>
            </a:r>
          </a:p>
          <a:p>
            <a:pPr marR="0" lvl="0" rtl="0">
              <a:lnSpc>
                <a:spcPct val="120000"/>
              </a:lnSpc>
            </a:pPr>
            <a:r>
              <a:rPr lang="en-US" baseline="0" dirty="0">
                <a:solidFill>
                  <a:srgbClr val="000000"/>
                </a:solidFill>
                <a:latin typeface="Arial" panose="020B0604020202020204" pitchFamily="34" charset="0"/>
                <a:ea typeface="ヒラギノ角ゴ Pro W3"/>
              </a:rPr>
              <a:t>It is concerned with style and aesthetics and is particularly important for issues such as the attitudes and feelings of </a:t>
            </a:r>
            <a:r>
              <a:rPr lang="en-US" baseline="0" dirty="0" smtClean="0">
                <a:solidFill>
                  <a:srgbClr val="000000"/>
                </a:solidFill>
                <a:latin typeface="Arial" panose="020B0604020202020204" pitchFamily="34" charset="0"/>
                <a:ea typeface="ヒラギノ角ゴ Pro W3"/>
              </a:rPr>
              <a:t>people </a:t>
            </a:r>
            <a:r>
              <a:rPr lang="en-US" baseline="0" dirty="0">
                <a:solidFill>
                  <a:srgbClr val="000000"/>
                </a:solidFill>
                <a:latin typeface="Arial" panose="020B0604020202020204" pitchFamily="34" charset="0"/>
                <a:ea typeface="ヒラギノ角ゴ Pro W3"/>
              </a:rPr>
              <a:t>but also for the efficient retrieval of information.</a:t>
            </a:r>
          </a:p>
          <a:p>
            <a:pPr marR="0" lvl="0" rtl="0">
              <a:lnSpc>
                <a:spcPct val="120000"/>
              </a:lnSpc>
            </a:pPr>
            <a:r>
              <a:rPr lang="en-US" baseline="0" dirty="0">
                <a:solidFill>
                  <a:srgbClr val="000000"/>
                </a:solidFill>
                <a:latin typeface="Arial" panose="020B0604020202020204" pitchFamily="34" charset="0"/>
                <a:ea typeface="ヒラギノ角ゴ Pro W3"/>
              </a:rPr>
              <a:t>Style concerns the overall ‘look and feel’ of the system. </a:t>
            </a:r>
          </a:p>
          <a:p>
            <a:pPr marR="0" lvl="0" rtl="0">
              <a:lnSpc>
                <a:spcPct val="120000"/>
              </a:lnSpc>
            </a:pPr>
            <a:r>
              <a:rPr lang="en-US" baseline="0" dirty="0">
                <a:solidFill>
                  <a:srgbClr val="000000"/>
                </a:solidFill>
                <a:latin typeface="Arial" panose="020B0604020202020204" pitchFamily="34" charset="0"/>
                <a:ea typeface="ヒラギノ角ゴ Pro W3"/>
              </a:rPr>
              <a:t>Does it appear old and ‘clunky’ or is slick, smooth and modern? What mood and feelings does the design engender? </a:t>
            </a:r>
          </a:p>
          <a:p>
            <a:pPr marR="0" lvl="0" rtl="0">
              <a:lnSpc>
                <a:spcPct val="120000"/>
              </a:lnSpc>
            </a:pPr>
            <a:r>
              <a:rPr lang="en-US" baseline="0" dirty="0">
                <a:solidFill>
                  <a:srgbClr val="000000"/>
                </a:solidFill>
                <a:latin typeface="Arial" panose="020B0604020202020204" pitchFamily="34" charset="0"/>
                <a:ea typeface="ヒラギノ角ゴ Pro W3"/>
              </a:rPr>
              <a:t>For example, most Microsoft products engender an ‘office’ and ‘work’ mood, serious rather than playful. </a:t>
            </a:r>
          </a:p>
          <a:p>
            <a:pPr marR="0" lvl="0" rtl="0">
              <a:lnSpc>
                <a:spcPct val="120000"/>
              </a:lnSpc>
            </a:pPr>
            <a:r>
              <a:rPr lang="en-US" baseline="0" dirty="0">
                <a:solidFill>
                  <a:srgbClr val="000000"/>
                </a:solidFill>
                <a:latin typeface="Arial" panose="020B0604020202020204" pitchFamily="34" charset="0"/>
                <a:ea typeface="ヒラギノ角ゴ Pro W3"/>
              </a:rPr>
              <a:t>Many other systems aim to make the interaction engaging, some aim to make it challenging and others entertaining. </a:t>
            </a:r>
          </a:p>
          <a:p>
            <a:pPr marR="0" lvl="0" rtl="0">
              <a:lnSpc>
                <a:spcPct val="120000"/>
              </a:lnSpc>
            </a:pPr>
            <a:r>
              <a:rPr lang="en-US" baseline="0" dirty="0">
                <a:solidFill>
                  <a:srgbClr val="000000"/>
                </a:solidFill>
                <a:latin typeface="Arial" panose="020B0604020202020204" pitchFamily="34" charset="0"/>
                <a:ea typeface="ヒラギノ角ゴ Pro W3"/>
              </a:rPr>
              <a:t>In multimedia and </a:t>
            </a:r>
            <a:r>
              <a:rPr lang="en-US" baseline="0" dirty="0" smtClean="0">
                <a:solidFill>
                  <a:srgbClr val="000000"/>
                </a:solidFill>
                <a:latin typeface="Arial" panose="020B0604020202020204" pitchFamily="34" charset="0"/>
                <a:ea typeface="ヒラギノ角ゴ Pro W3"/>
              </a:rPr>
              <a:t>game applications, </a:t>
            </a:r>
            <a:r>
              <a:rPr lang="en-US" baseline="0" dirty="0">
                <a:solidFill>
                  <a:srgbClr val="000000"/>
                </a:solidFill>
                <a:latin typeface="Arial" panose="020B0604020202020204" pitchFamily="34" charset="0"/>
                <a:ea typeface="ヒラギノ角ゴ Pro W3"/>
              </a:rPr>
              <a:t>this is particularly important.</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56032" y="256032"/>
            <a:ext cx="8631936" cy="812864"/>
          </a:xfrm>
        </p:spPr>
        <p:txBody>
          <a:bodyPr/>
          <a:lstStyle/>
          <a:p>
            <a:r>
              <a:rPr lang="en-US" sz="3600" b="1" i="0" u="none" strike="noStrike" kern="1400" baseline="0" dirty="0" smtClean="0">
                <a:latin typeface="Arial" panose="020B0604020202020204" pitchFamily="34" charset="0"/>
              </a:rPr>
              <a:t>Contents</a:t>
            </a:r>
            <a:endParaRPr lang="en-US" sz="3600" b="1" i="0" u="none" strike="noStrike" kern="1400" baseline="0" dirty="0">
              <a:latin typeface="Arial" panose="020B0604020202020204" pitchFamily="34" charset="0"/>
            </a:endParaRPr>
          </a:p>
        </p:txBody>
      </p:sp>
      <p:sp>
        <p:nvSpPr>
          <p:cNvPr id="3" name="Text Placeholder 2"/>
          <p:cNvSpPr>
            <a:spLocks noGrp="1"/>
          </p:cNvSpPr>
          <p:nvPr>
            <p:ph type="body" idx="4294967295"/>
          </p:nvPr>
        </p:nvSpPr>
        <p:spPr>
          <a:xfrm>
            <a:off x="658368" y="1405001"/>
            <a:ext cx="7886700" cy="4351338"/>
          </a:xfrm>
        </p:spPr>
        <p:txBody>
          <a:bodyPr/>
          <a:lstStyle/>
          <a:p>
            <a:r>
              <a:rPr lang="en-US" sz="2800" i="0" u="none" strike="noStrike" baseline="0" dirty="0" smtClean="0">
                <a:latin typeface="Arial" panose="020B0604020202020204" pitchFamily="34" charset="0"/>
              </a:rPr>
              <a:t>3.1</a:t>
            </a:r>
            <a:r>
              <a:rPr lang="en-US" sz="2800" i="0" u="none" strike="noStrike" baseline="0" dirty="0">
                <a:latin typeface="Arial" panose="020B0604020202020204" pitchFamily="34" charset="0"/>
              </a:rPr>
              <a:t>	</a:t>
            </a:r>
            <a:r>
              <a:rPr lang="en-US" sz="2800" dirty="0">
                <a:latin typeface="Arial" panose="020B0604020202020204" pitchFamily="34" charset="0"/>
              </a:rPr>
              <a:t>Introduction</a:t>
            </a:r>
            <a:r>
              <a:rPr lang="en-US" sz="2800" i="0" u="none" strike="noStrike" baseline="0" dirty="0">
                <a:latin typeface="Arial" panose="020B0604020202020204" pitchFamily="34" charset="0"/>
              </a:rPr>
              <a:t> </a:t>
            </a:r>
          </a:p>
          <a:p>
            <a:r>
              <a:rPr lang="en-US" sz="2800" i="0" u="none" strike="noStrike" baseline="0" dirty="0" smtClean="0">
                <a:latin typeface="Arial" panose="020B0604020202020204" pitchFamily="34" charset="0"/>
              </a:rPr>
              <a:t>3.2</a:t>
            </a:r>
            <a:r>
              <a:rPr lang="en-US" sz="2800" i="0" u="none" strike="noStrike" baseline="0" dirty="0">
                <a:latin typeface="Arial" panose="020B0604020202020204" pitchFamily="34" charset="0"/>
              </a:rPr>
              <a:t>	</a:t>
            </a:r>
            <a:r>
              <a:rPr lang="en-US" sz="2800" dirty="0">
                <a:latin typeface="Arial" panose="020B0604020202020204" pitchFamily="34" charset="0"/>
              </a:rPr>
              <a:t>The process of UX design</a:t>
            </a:r>
            <a:endParaRPr lang="en-US" sz="2800" i="0" u="none" strike="noStrike" baseline="0" dirty="0">
              <a:latin typeface="Arial" panose="020B0604020202020204" pitchFamily="34" charset="0"/>
            </a:endParaRPr>
          </a:p>
          <a:p>
            <a:r>
              <a:rPr lang="en-US" sz="2800" i="0" u="none" strike="noStrike" baseline="0" dirty="0" smtClean="0">
                <a:latin typeface="Arial" panose="020B0604020202020204" pitchFamily="34" charset="0"/>
              </a:rPr>
              <a:t>3.3</a:t>
            </a:r>
            <a:r>
              <a:rPr lang="en-US" sz="2800" i="0" u="none" strike="noStrike" baseline="0" dirty="0">
                <a:latin typeface="Arial" panose="020B0604020202020204" pitchFamily="34" charset="0"/>
              </a:rPr>
              <a:t>	</a:t>
            </a:r>
            <a:r>
              <a:rPr lang="en-US" sz="2800" dirty="0">
                <a:latin typeface="Arial" panose="020B0604020202020204" pitchFamily="34" charset="0"/>
              </a:rPr>
              <a:t>Developing personas</a:t>
            </a:r>
            <a:r>
              <a:rPr lang="en-US" sz="2800" i="0" u="none" strike="noStrike" baseline="0" dirty="0">
                <a:latin typeface="Arial" panose="020B0604020202020204" pitchFamily="34" charset="0"/>
              </a:rPr>
              <a:t> </a:t>
            </a:r>
          </a:p>
          <a:p>
            <a:r>
              <a:rPr lang="en-US" sz="2800" i="0" u="none" strike="noStrike" baseline="0" dirty="0" smtClean="0">
                <a:latin typeface="Arial" panose="020B0604020202020204" pitchFamily="34" charset="0"/>
              </a:rPr>
              <a:t>3.4</a:t>
            </a:r>
            <a:r>
              <a:rPr lang="en-US" sz="2800" i="0" u="none" strike="noStrike" baseline="0" dirty="0">
                <a:latin typeface="Arial" panose="020B0604020202020204" pitchFamily="34" charset="0"/>
              </a:rPr>
              <a:t>	</a:t>
            </a:r>
            <a:r>
              <a:rPr lang="en-US" sz="2800" dirty="0">
                <a:latin typeface="Arial" panose="020B0604020202020204" pitchFamily="34" charset="0"/>
              </a:rPr>
              <a:t>Developing scenarios</a:t>
            </a:r>
            <a:r>
              <a:rPr lang="en-US" sz="2800" i="0" u="none" strike="noStrike" baseline="0" dirty="0">
                <a:latin typeface="Arial" panose="020B0604020202020204" pitchFamily="34" charset="0"/>
              </a:rPr>
              <a:t> </a:t>
            </a:r>
          </a:p>
          <a:p>
            <a:r>
              <a:rPr lang="en-US" sz="2800" dirty="0" smtClean="0">
                <a:latin typeface="Arial" panose="020B0604020202020204" pitchFamily="34" charset="0"/>
              </a:rPr>
              <a:t>3.5</a:t>
            </a:r>
            <a:r>
              <a:rPr lang="en-US" sz="2800" dirty="0">
                <a:latin typeface="Arial" panose="020B0604020202020204" pitchFamily="34" charset="0"/>
              </a:rPr>
              <a:t>	Using scenarios </a:t>
            </a:r>
            <a:r>
              <a:rPr lang="en-US" sz="2800" dirty="0" smtClean="0">
                <a:latin typeface="Arial" panose="020B0604020202020204" pitchFamily="34" charset="0"/>
              </a:rPr>
              <a:t>throughout design</a:t>
            </a:r>
            <a:r>
              <a:rPr lang="en-US" sz="2800" b="1" i="0" u="none" strike="noStrike" baseline="0" dirty="0" smtClean="0">
                <a:latin typeface="Arial" panose="020B0604020202020204" pitchFamily="34" charset="0"/>
              </a:rPr>
              <a:t> </a:t>
            </a:r>
          </a:p>
          <a:p>
            <a:r>
              <a:rPr lang="en-US" sz="2800" dirty="0">
                <a:latin typeface="Arial" panose="020B0604020202020204" pitchFamily="34" charset="0"/>
              </a:rPr>
              <a:t>3.6 A </a:t>
            </a:r>
            <a:r>
              <a:rPr lang="en-US" sz="2800" dirty="0" smtClean="0">
                <a:latin typeface="Arial" panose="020B0604020202020204" pitchFamily="34" charset="0"/>
              </a:rPr>
              <a:t>scenario-based UX </a:t>
            </a:r>
            <a:r>
              <a:rPr lang="en-US" sz="2800" dirty="0">
                <a:latin typeface="Arial" panose="020B0604020202020204" pitchFamily="34" charset="0"/>
              </a:rPr>
              <a:t>design </a:t>
            </a:r>
            <a:r>
              <a:rPr lang="en-US" sz="2800" dirty="0" smtClean="0">
                <a:latin typeface="Arial" panose="020B0604020202020204" pitchFamily="34" charset="0"/>
              </a:rPr>
              <a:t>method</a:t>
            </a:r>
          </a:p>
          <a:p>
            <a:r>
              <a:rPr lang="en-US" sz="2800" i="0" u="none" strike="noStrike" baseline="0" dirty="0" smtClean="0">
                <a:latin typeface="Arial" panose="020B0604020202020204" pitchFamily="34" charset="0"/>
              </a:rPr>
              <a:t>3.7</a:t>
            </a:r>
            <a:r>
              <a:rPr lang="en-US" sz="2800" dirty="0">
                <a:latin typeface="Arial" panose="020B0604020202020204" pitchFamily="34" charset="0"/>
              </a:rPr>
              <a:t> Case study. Secret </a:t>
            </a:r>
            <a:r>
              <a:rPr lang="en-US" sz="2800" dirty="0" smtClean="0">
                <a:latin typeface="Arial" panose="020B0604020202020204" pitchFamily="34" charset="0"/>
              </a:rPr>
              <a:t>City: Edinburgh</a:t>
            </a:r>
            <a:endParaRPr lang="en-US" sz="2800" i="0" u="none" strike="noStrike" baseline="0" dirty="0">
              <a:latin typeface="Arial" panose="020B0604020202020204" pitchFamily="34" charset="0"/>
            </a:endParaRPr>
          </a:p>
        </p:txBody>
      </p:sp>
    </p:spTree>
    <p:extLst>
      <p:ext uri="{BB962C8B-B14F-4D97-AF65-F5344CB8AC3E}">
        <p14:creationId xmlns:p14="http://schemas.microsoft.com/office/powerpoint/2010/main" val="27142364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457200" y="384786"/>
            <a:ext cx="8229600" cy="557212"/>
          </a:xfrm>
        </p:spPr>
        <p:txBody>
          <a:bodyPr/>
          <a:lstStyle/>
          <a:p>
            <a:pPr marR="0" rtl="0"/>
            <a:r>
              <a:rPr lang="en-US" b="1" baseline="0" dirty="0">
                <a:latin typeface="Arial" panose="020B0604020202020204" pitchFamily="34" charset="0"/>
                <a:ea typeface="ヒラギノ角ゴ Pro W3"/>
              </a:rPr>
              <a:t>Interaction design </a:t>
            </a:r>
          </a:p>
        </p:txBody>
      </p:sp>
      <p:sp>
        <p:nvSpPr>
          <p:cNvPr id="3" name="Text Placeholder 2"/>
          <p:cNvSpPr>
            <a:spLocks noGrp="1"/>
          </p:cNvSpPr>
          <p:nvPr>
            <p:ph type="body" idx="4294967295"/>
          </p:nvPr>
        </p:nvSpPr>
        <p:spPr>
          <a:xfrm>
            <a:off x="670868" y="1432654"/>
            <a:ext cx="8229600" cy="4525963"/>
          </a:xfrm>
        </p:spPr>
        <p:txBody>
          <a:bodyPr>
            <a:noAutofit/>
          </a:bodyPr>
          <a:lstStyle/>
          <a:p>
            <a:pPr marR="0" lvl="0" rtl="0"/>
            <a:r>
              <a:rPr lang="en-US" sz="1500" baseline="0" dirty="0">
                <a:solidFill>
                  <a:srgbClr val="000000"/>
                </a:solidFill>
                <a:latin typeface="Arial" panose="020B0604020202020204" pitchFamily="34" charset="0"/>
                <a:ea typeface="ヒラギノ角ゴ Pro W3"/>
              </a:rPr>
              <a:t>Interaction design, in this context, is concerned with the allocation of functions to human agency or to technology and with the structuring and sequencing of the interactions.</a:t>
            </a:r>
            <a:r>
              <a:rPr lang="en-US" sz="1500" i="1" baseline="0" dirty="0">
                <a:solidFill>
                  <a:srgbClr val="000000"/>
                </a:solidFill>
                <a:latin typeface="Arial" panose="020B0604020202020204" pitchFamily="34" charset="0"/>
                <a:ea typeface="ヒラギノ角ゴ Pro W3"/>
              </a:rPr>
              <a:t> </a:t>
            </a:r>
          </a:p>
          <a:p>
            <a:pPr marR="0" lvl="0" rtl="0"/>
            <a:r>
              <a:rPr lang="en-US" sz="1500" baseline="0" dirty="0">
                <a:solidFill>
                  <a:srgbClr val="000000"/>
                </a:solidFill>
                <a:latin typeface="Arial" panose="020B0604020202020204" pitchFamily="34" charset="0"/>
                <a:ea typeface="ヒラギノ角ゴ Pro W3"/>
              </a:rPr>
              <a:t>Allocation of functions has a significant impact on how easy and enjoyable a system is to use. </a:t>
            </a:r>
          </a:p>
          <a:p>
            <a:pPr marR="0" lvl="0" rtl="0"/>
            <a:r>
              <a:rPr lang="en-US" sz="1500" baseline="0" dirty="0">
                <a:solidFill>
                  <a:srgbClr val="000000"/>
                </a:solidFill>
                <a:latin typeface="Arial" panose="020B0604020202020204" pitchFamily="34" charset="0"/>
                <a:ea typeface="ヒラギノ角ゴ Pro W3"/>
              </a:rPr>
              <a:t>Designers create tasks for people by the way they allocate functions.</a:t>
            </a:r>
          </a:p>
          <a:p>
            <a:pPr marR="0" lvl="0" rtl="0"/>
            <a:r>
              <a:rPr lang="en-US" sz="1500" baseline="0" dirty="0">
                <a:solidFill>
                  <a:srgbClr val="000000"/>
                </a:solidFill>
                <a:latin typeface="Arial" panose="020B0604020202020204" pitchFamily="34" charset="0"/>
                <a:ea typeface="ヒラギノ角ゴ Pro W3"/>
              </a:rPr>
              <a:t>For example, consider the activity of making a phone call. Conceptually speaking, certain functions are necessary: indicate a desire to make a phone call, connect to the network, enter the phone </a:t>
            </a:r>
            <a:r>
              <a:rPr lang="en-US" sz="1500" baseline="0" dirty="0" smtClean="0">
                <a:solidFill>
                  <a:srgbClr val="000000"/>
                </a:solidFill>
                <a:latin typeface="Arial" panose="020B0604020202020204" pitchFamily="34" charset="0"/>
                <a:ea typeface="ヒラギノ角ゴ Pro W3"/>
              </a:rPr>
              <a:t>number and </a:t>
            </a:r>
            <a:r>
              <a:rPr lang="en-US" sz="1500" baseline="0" dirty="0">
                <a:solidFill>
                  <a:srgbClr val="000000"/>
                </a:solidFill>
                <a:latin typeface="Arial" panose="020B0604020202020204" pitchFamily="34" charset="0"/>
                <a:ea typeface="ヒラギノ角ゴ Pro W3"/>
              </a:rPr>
              <a:t>make connection. </a:t>
            </a:r>
          </a:p>
          <a:p>
            <a:pPr marR="0" lvl="0" rtl="0"/>
            <a:r>
              <a:rPr lang="en-US" sz="1500" baseline="0" dirty="0">
                <a:solidFill>
                  <a:srgbClr val="000000"/>
                </a:solidFill>
                <a:latin typeface="Arial" panose="020B0604020202020204" pitchFamily="34" charset="0"/>
                <a:ea typeface="ヒラギノ角ゴ Pro W3"/>
              </a:rPr>
              <a:t>Years ago a telephone exchange was staffed by people and it was these people who made connections by physically putting wires into connectors. </a:t>
            </a:r>
          </a:p>
          <a:p>
            <a:pPr marR="0" lvl="0" rtl="0"/>
            <a:r>
              <a:rPr lang="en-US" sz="1500" baseline="0" dirty="0">
                <a:solidFill>
                  <a:srgbClr val="000000"/>
                </a:solidFill>
                <a:latin typeface="Arial" panose="020B0604020202020204" pitchFamily="34" charset="0"/>
                <a:ea typeface="ヒラギノ角ゴ Pro W3"/>
              </a:rPr>
              <a:t>In the days of wired phones, picking up the receiver indicated the desire to make a call, the full number had to be dialed in and then the telephone exchange would automatically make the connections. </a:t>
            </a:r>
          </a:p>
          <a:p>
            <a:pPr marR="0" lvl="0" rtl="0"/>
            <a:r>
              <a:rPr lang="en-US" sz="1500" baseline="0" dirty="0">
                <a:solidFill>
                  <a:srgbClr val="000000"/>
                </a:solidFill>
                <a:latin typeface="Arial" panose="020B0604020202020204" pitchFamily="34" charset="0"/>
                <a:ea typeface="ヒラギノ角ゴ Pro W3"/>
              </a:rPr>
              <a:t>Nowadays a person just has to press the connect button on a cellular phone, choose someone’s name from the phone’s address book and the technology does the rest.</a:t>
            </a:r>
          </a:p>
          <a:p>
            <a:pPr marR="0" lvl="0" rtl="0"/>
            <a:r>
              <a:rPr lang="en-US" sz="1500" baseline="0" dirty="0">
                <a:solidFill>
                  <a:srgbClr val="000000"/>
                </a:solidFill>
                <a:latin typeface="Arial" panose="020B0604020202020204" pitchFamily="34" charset="0"/>
                <a:ea typeface="ヒラギノ角ゴ Pro W3"/>
              </a:rPr>
              <a:t>Recall the activity-technology cycle discussed in presentation 2. </a:t>
            </a:r>
          </a:p>
          <a:p>
            <a:pPr marR="0" lvl="0" rtl="0"/>
            <a:r>
              <a:rPr lang="en-US" sz="1500" baseline="0" dirty="0">
                <a:solidFill>
                  <a:srgbClr val="000000"/>
                </a:solidFill>
                <a:latin typeface="Arial" panose="020B0604020202020204" pitchFamily="34" charset="0"/>
                <a:ea typeface="ヒラギノ角ゴ Pro W3"/>
              </a:rPr>
              <a:t>The allocation of knowledge and activities between people and technologies is a significant part of how experiences change over time.</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4656" y="2492896"/>
            <a:ext cx="8214687" cy="1988159"/>
          </a:xfrm>
          <a:prstGeom prst="rect">
            <a:avLst/>
          </a:prstGeom>
        </p:spPr>
      </p:pic>
    </p:spTree>
    <p:extLst>
      <p:ext uri="{BB962C8B-B14F-4D97-AF65-F5344CB8AC3E}">
        <p14:creationId xmlns:p14="http://schemas.microsoft.com/office/powerpoint/2010/main" val="11620799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457200" y="322717"/>
            <a:ext cx="8229600" cy="701228"/>
          </a:xfrm>
        </p:spPr>
        <p:txBody>
          <a:bodyPr/>
          <a:lstStyle/>
          <a:p>
            <a:pPr marR="0" rtl="0"/>
            <a:r>
              <a:rPr lang="en-US" b="1" baseline="0" dirty="0">
                <a:latin typeface="Arial" panose="020B0604020202020204" pitchFamily="34" charset="0"/>
                <a:ea typeface="ヒラギノ角ゴ Pro W3"/>
              </a:rPr>
              <a:t>Envisionment</a:t>
            </a:r>
          </a:p>
        </p:txBody>
      </p:sp>
      <p:sp>
        <p:nvSpPr>
          <p:cNvPr id="3" name="Text Placeholder 2"/>
          <p:cNvSpPr>
            <a:spLocks noGrp="1"/>
          </p:cNvSpPr>
          <p:nvPr>
            <p:ph type="body" idx="4294967295"/>
          </p:nvPr>
        </p:nvSpPr>
        <p:spPr>
          <a:xfrm>
            <a:off x="664393" y="1439206"/>
            <a:ext cx="7481455" cy="4967950"/>
          </a:xfrm>
        </p:spPr>
        <p:txBody>
          <a:bodyPr>
            <a:normAutofit fontScale="55000" lnSpcReduction="20000"/>
          </a:bodyPr>
          <a:lstStyle/>
          <a:p>
            <a:pPr marR="0" lvl="0" rtl="0">
              <a:lnSpc>
                <a:spcPct val="120000"/>
              </a:lnSpc>
            </a:pPr>
            <a:r>
              <a:rPr lang="en-US" baseline="0" dirty="0">
                <a:solidFill>
                  <a:srgbClr val="000000"/>
                </a:solidFill>
                <a:latin typeface="Arial" panose="020B0604020202020204" pitchFamily="34" charset="0"/>
                <a:ea typeface="ヒラギノ角ゴ Pro W3"/>
              </a:rPr>
              <a:t>Designs need to be visualized both to help designers clarify their own ideas and to enable people to evaluate them. </a:t>
            </a:r>
          </a:p>
          <a:p>
            <a:pPr marR="0" lvl="0" rtl="0">
              <a:lnSpc>
                <a:spcPct val="120000"/>
              </a:lnSpc>
            </a:pPr>
            <a:r>
              <a:rPr lang="en-US" baseline="0" dirty="0">
                <a:solidFill>
                  <a:srgbClr val="000000"/>
                </a:solidFill>
                <a:latin typeface="Arial" panose="020B0604020202020204" pitchFamily="34" charset="0"/>
                <a:ea typeface="ヒラギノ角ゴ Pro W3"/>
              </a:rPr>
              <a:t>Envisionment is concerned with finding appropriate </a:t>
            </a:r>
            <a:r>
              <a:rPr lang="en-US" baseline="0" dirty="0" smtClean="0">
                <a:solidFill>
                  <a:srgbClr val="000000"/>
                </a:solidFill>
                <a:latin typeface="Arial" panose="020B0604020202020204" pitchFamily="34" charset="0"/>
                <a:ea typeface="ヒラギノ角ゴ Pro W3"/>
              </a:rPr>
              <a:t>media </a:t>
            </a:r>
            <a:r>
              <a:rPr lang="en-US" baseline="0" dirty="0">
                <a:solidFill>
                  <a:srgbClr val="000000"/>
                </a:solidFill>
                <a:latin typeface="Arial" panose="020B0604020202020204" pitchFamily="34" charset="0"/>
                <a:ea typeface="ヒラギノ角ゴ Pro W3"/>
              </a:rPr>
              <a:t>to render design ideas. </a:t>
            </a:r>
          </a:p>
          <a:p>
            <a:pPr marR="0" lvl="0" rtl="0">
              <a:lnSpc>
                <a:spcPct val="120000"/>
              </a:lnSpc>
            </a:pPr>
            <a:r>
              <a:rPr lang="en-US" baseline="0" dirty="0">
                <a:solidFill>
                  <a:srgbClr val="000000"/>
                </a:solidFill>
                <a:latin typeface="Arial" panose="020B0604020202020204" pitchFamily="34" charset="0"/>
                <a:ea typeface="ヒラギノ角ゴ Pro W3"/>
              </a:rPr>
              <a:t>The medium needs to be appropriate for the stage of the process, the audience, the resources available and the questions that the designer is trying to answer. </a:t>
            </a:r>
          </a:p>
          <a:p>
            <a:pPr marR="0" lvl="0" rtl="0">
              <a:lnSpc>
                <a:spcPct val="120000"/>
              </a:lnSpc>
            </a:pPr>
            <a:r>
              <a:rPr lang="en-US" baseline="0" dirty="0">
                <a:solidFill>
                  <a:srgbClr val="000000"/>
                </a:solidFill>
                <a:latin typeface="Arial" panose="020B0604020202020204" pitchFamily="34" charset="0"/>
                <a:ea typeface="ヒラギノ角ゴ Pro W3"/>
              </a:rPr>
              <a:t>There are many techniques for </a:t>
            </a:r>
            <a:r>
              <a:rPr lang="en-US" baseline="0" dirty="0" smtClean="0">
                <a:solidFill>
                  <a:srgbClr val="000000"/>
                </a:solidFill>
                <a:latin typeface="Arial" panose="020B0604020202020204" pitchFamily="34" charset="0"/>
                <a:ea typeface="ヒラギノ角ゴ Pro W3"/>
              </a:rPr>
              <a:t>envisionment </a:t>
            </a:r>
            <a:r>
              <a:rPr lang="en-US" baseline="0" dirty="0">
                <a:solidFill>
                  <a:srgbClr val="000000"/>
                </a:solidFill>
                <a:latin typeface="Arial" panose="020B0604020202020204" pitchFamily="34" charset="0"/>
                <a:ea typeface="ヒラギノ角ゴ Pro W3"/>
              </a:rPr>
              <a:t>but they include any way in which abstract ideas can be brought to life. </a:t>
            </a:r>
          </a:p>
          <a:p>
            <a:pPr marR="0" lvl="0" rtl="0">
              <a:lnSpc>
                <a:spcPct val="120000"/>
              </a:lnSpc>
            </a:pPr>
            <a:r>
              <a:rPr lang="en-US" baseline="0" dirty="0">
                <a:solidFill>
                  <a:srgbClr val="000000"/>
                </a:solidFill>
                <a:latin typeface="Arial" panose="020B0604020202020204" pitchFamily="34" charset="0"/>
                <a:ea typeface="ヒラギノ角ゴ Pro W3"/>
              </a:rPr>
              <a:t>Sketches ‘on the back of an envelope’, fully functioning prototypes and cardboard mock-ups are just some of the methods used. </a:t>
            </a:r>
          </a:p>
          <a:p>
            <a:pPr marR="0" lvl="0" rtl="0">
              <a:lnSpc>
                <a:spcPct val="120000"/>
              </a:lnSpc>
            </a:pPr>
            <a:r>
              <a:rPr lang="en-US" baseline="0" dirty="0">
                <a:solidFill>
                  <a:srgbClr val="000000"/>
                </a:solidFill>
                <a:latin typeface="Arial" panose="020B0604020202020204" pitchFamily="34" charset="0"/>
                <a:ea typeface="ヒラギノ角ゴ Pro W3"/>
              </a:rPr>
              <a:t>Scenarios, sometimes represented in pictorial form as storyboards, are an essential part of prototyping and envisionment. </a:t>
            </a:r>
          </a:p>
          <a:p>
            <a:pPr marR="0" lvl="0" rtl="0">
              <a:lnSpc>
                <a:spcPct val="120000"/>
              </a:lnSpc>
            </a:pPr>
            <a:r>
              <a:rPr lang="en-US" baseline="0" dirty="0">
                <a:solidFill>
                  <a:srgbClr val="000000"/>
                </a:solidFill>
                <a:latin typeface="Arial" panose="020B0604020202020204" pitchFamily="34" charset="0"/>
                <a:ea typeface="ヒラギノ角ゴ Pro W3"/>
              </a:rPr>
              <a:t>They provide a way of working through a design idea so that the key issues stand out. </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457200" y="392996"/>
            <a:ext cx="8229600" cy="557212"/>
          </a:xfrm>
        </p:spPr>
        <p:txBody>
          <a:bodyPr/>
          <a:lstStyle/>
          <a:p>
            <a:pPr marR="0" rtl="0"/>
            <a:r>
              <a:rPr lang="en-US" b="1" baseline="0" dirty="0">
                <a:latin typeface="Arial" panose="020B0604020202020204" pitchFamily="34" charset="0"/>
                <a:ea typeface="ヒラギノ角ゴ Pro W3"/>
              </a:rPr>
              <a:t>Evaluation</a:t>
            </a:r>
          </a:p>
        </p:txBody>
      </p:sp>
      <p:sp>
        <p:nvSpPr>
          <p:cNvPr id="3" name="Text Placeholder 2"/>
          <p:cNvSpPr>
            <a:spLocks noGrp="1"/>
          </p:cNvSpPr>
          <p:nvPr>
            <p:ph type="body" idx="4294967295"/>
          </p:nvPr>
        </p:nvSpPr>
        <p:spPr>
          <a:xfrm>
            <a:off x="673629" y="1428288"/>
            <a:ext cx="8229600" cy="4688024"/>
          </a:xfrm>
        </p:spPr>
        <p:txBody>
          <a:bodyPr>
            <a:normAutofit fontScale="55000" lnSpcReduction="20000"/>
          </a:bodyPr>
          <a:lstStyle/>
          <a:p>
            <a:pPr marR="0" lvl="0" rtl="0">
              <a:lnSpc>
                <a:spcPct val="120000"/>
              </a:lnSpc>
            </a:pPr>
            <a:r>
              <a:rPr lang="en-US" baseline="0" dirty="0">
                <a:solidFill>
                  <a:srgbClr val="000000"/>
                </a:solidFill>
                <a:latin typeface="Arial" panose="020B0604020202020204" pitchFamily="34" charset="0"/>
                <a:ea typeface="ヒラギノ角ゴ Pro W3"/>
              </a:rPr>
              <a:t>Evaluation is tightly coupled with envisionment because the nature of the representation used will affect what can be evaluated. </a:t>
            </a:r>
          </a:p>
          <a:p>
            <a:pPr marR="0" lvl="0" rtl="0">
              <a:lnSpc>
                <a:spcPct val="120000"/>
              </a:lnSpc>
            </a:pPr>
            <a:r>
              <a:rPr lang="en-US" baseline="0" dirty="0">
                <a:solidFill>
                  <a:srgbClr val="000000"/>
                </a:solidFill>
                <a:latin typeface="Arial" panose="020B0604020202020204" pitchFamily="34" charset="0"/>
                <a:ea typeface="ヒラギノ角ゴ Pro W3"/>
              </a:rPr>
              <a:t>The evaluation criteria will also depend on who is able to use the representation. </a:t>
            </a:r>
          </a:p>
          <a:p>
            <a:pPr marR="0" lvl="0" rtl="0">
              <a:lnSpc>
                <a:spcPct val="120000"/>
              </a:lnSpc>
            </a:pPr>
            <a:r>
              <a:rPr lang="en-US" baseline="0" dirty="0">
                <a:solidFill>
                  <a:srgbClr val="000000"/>
                </a:solidFill>
                <a:latin typeface="Arial" panose="020B0604020202020204" pitchFamily="34" charset="0"/>
                <a:ea typeface="ヒラギノ角ゴ Pro W3"/>
              </a:rPr>
              <a:t>Any of the other design activities will be followed by an evaluation. </a:t>
            </a:r>
          </a:p>
          <a:p>
            <a:pPr marR="0" lvl="0" rtl="0">
              <a:lnSpc>
                <a:spcPct val="120000"/>
              </a:lnSpc>
            </a:pPr>
            <a:r>
              <a:rPr lang="en-US" baseline="0" dirty="0" smtClean="0">
                <a:solidFill>
                  <a:srgbClr val="000000"/>
                </a:solidFill>
                <a:latin typeface="Arial" panose="020B0604020202020204" pitchFamily="34" charset="0"/>
                <a:ea typeface="ヒラギノ角ゴ Pro W3"/>
              </a:rPr>
              <a:t>Sometimes, </a:t>
            </a:r>
            <a:r>
              <a:rPr lang="en-US" baseline="0" dirty="0">
                <a:solidFill>
                  <a:srgbClr val="000000"/>
                </a:solidFill>
                <a:latin typeface="Arial" panose="020B0604020202020204" pitchFamily="34" charset="0"/>
                <a:ea typeface="ヒラギノ角ゴ Pro W3"/>
              </a:rPr>
              <a:t>this is simply the designer checking through to make sure something is complete and correct. </a:t>
            </a:r>
          </a:p>
          <a:p>
            <a:pPr marR="0" lvl="0" rtl="0">
              <a:lnSpc>
                <a:spcPct val="120000"/>
              </a:lnSpc>
            </a:pPr>
            <a:r>
              <a:rPr lang="en-US" baseline="0" dirty="0">
                <a:solidFill>
                  <a:srgbClr val="000000"/>
                </a:solidFill>
                <a:latin typeface="Arial" panose="020B0604020202020204" pitchFamily="34" charset="0"/>
                <a:ea typeface="ヒラギノ角ゴ Pro W3"/>
              </a:rPr>
              <a:t>It could be a list of requirements or a high-level design brief that is sent to a client, an abstract conceptual model that is discussed with a </a:t>
            </a:r>
            <a:r>
              <a:rPr lang="en-US" baseline="0" dirty="0" smtClean="0">
                <a:solidFill>
                  <a:srgbClr val="000000"/>
                </a:solidFill>
                <a:latin typeface="Arial" panose="020B0604020202020204" pitchFamily="34" charset="0"/>
                <a:ea typeface="ヒラギノ角ゴ Pro W3"/>
              </a:rPr>
              <a:t>colleague </a:t>
            </a:r>
            <a:r>
              <a:rPr lang="en-US" baseline="0" dirty="0">
                <a:solidFill>
                  <a:srgbClr val="000000"/>
                </a:solidFill>
                <a:latin typeface="Arial" panose="020B0604020202020204" pitchFamily="34" charset="0"/>
                <a:ea typeface="ヒラギノ角ゴ Pro W3"/>
              </a:rPr>
              <a:t>or a formal evaluation of a functional prototype by the future system users.</a:t>
            </a:r>
          </a:p>
          <a:p>
            <a:pPr marR="0" lvl="0" rtl="0">
              <a:lnSpc>
                <a:spcPct val="120000"/>
              </a:lnSpc>
            </a:pPr>
            <a:r>
              <a:rPr lang="en-US" baseline="0" dirty="0">
                <a:solidFill>
                  <a:srgbClr val="000000"/>
                </a:solidFill>
                <a:latin typeface="Arial" panose="020B0604020202020204" pitchFamily="34" charset="0"/>
                <a:ea typeface="ヒラギノ角ゴ Pro W3"/>
              </a:rPr>
              <a:t>Techniques for evaluation are many and various depending once again on the circumstances. </a:t>
            </a:r>
          </a:p>
          <a:p>
            <a:pPr marR="0" lvl="0" rtl="0">
              <a:lnSpc>
                <a:spcPct val="120000"/>
              </a:lnSpc>
            </a:pPr>
            <a:r>
              <a:rPr lang="en-US" baseline="0" dirty="0">
                <a:solidFill>
                  <a:srgbClr val="000000"/>
                </a:solidFill>
                <a:latin typeface="Arial" panose="020B0604020202020204" pitchFamily="34" charset="0"/>
                <a:ea typeface="ヒラギノ角ゴ Pro W3"/>
              </a:rPr>
              <a:t>The important thing to keep in mind is that the technique used must be appropriate for the nature of the representation, the questions being asked and the people involved in the evaluation.</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547664" y="923325"/>
            <a:ext cx="6048672" cy="5011351"/>
          </a:xfrm>
          <a:prstGeom prst="rect">
            <a:avLst/>
          </a:prstGeom>
        </p:spPr>
      </p:pic>
    </p:spTree>
    <p:extLst>
      <p:ext uri="{BB962C8B-B14F-4D97-AF65-F5344CB8AC3E}">
        <p14:creationId xmlns:p14="http://schemas.microsoft.com/office/powerpoint/2010/main" val="13737840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684958" y="2024844"/>
            <a:ext cx="7774084" cy="2808312"/>
          </a:xfrm>
          <a:prstGeom prst="rect">
            <a:avLst/>
          </a:prstGeom>
        </p:spPr>
      </p:pic>
    </p:spTree>
    <p:extLst>
      <p:ext uri="{BB962C8B-B14F-4D97-AF65-F5344CB8AC3E}">
        <p14:creationId xmlns:p14="http://schemas.microsoft.com/office/powerpoint/2010/main" val="2518783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457200" y="392290"/>
            <a:ext cx="8229600" cy="557212"/>
          </a:xfrm>
        </p:spPr>
        <p:txBody>
          <a:bodyPr/>
          <a:lstStyle/>
          <a:p>
            <a:pPr marR="0" rtl="0"/>
            <a:r>
              <a:rPr lang="en-US" b="1" baseline="0" dirty="0">
                <a:latin typeface="Arial" panose="020B0604020202020204" pitchFamily="34" charset="0"/>
                <a:ea typeface="ヒラギノ角ゴ Pro W3"/>
              </a:rPr>
              <a:t>Implementation</a:t>
            </a:r>
          </a:p>
        </p:txBody>
      </p:sp>
      <p:sp>
        <p:nvSpPr>
          <p:cNvPr id="3" name="Text Placeholder 2"/>
          <p:cNvSpPr>
            <a:spLocks noGrp="1"/>
          </p:cNvSpPr>
          <p:nvPr>
            <p:ph type="body" idx="4294967295"/>
          </p:nvPr>
        </p:nvSpPr>
        <p:spPr>
          <a:xfrm>
            <a:off x="667960" y="1422715"/>
            <a:ext cx="8229600" cy="5046910"/>
          </a:xfrm>
        </p:spPr>
        <p:txBody>
          <a:bodyPr>
            <a:noAutofit/>
          </a:bodyPr>
          <a:lstStyle/>
          <a:p>
            <a:pPr marR="0" lvl="0" rtl="0"/>
            <a:r>
              <a:rPr lang="en-US" sz="1700" baseline="0" dirty="0" smtClean="0">
                <a:solidFill>
                  <a:srgbClr val="000000"/>
                </a:solidFill>
                <a:latin typeface="Arial" panose="020B0604020202020204" pitchFamily="34" charset="0"/>
                <a:ea typeface="ヒラギノ角ゴ Pro W3"/>
              </a:rPr>
              <a:t>Ultimately, </a:t>
            </a:r>
            <a:r>
              <a:rPr lang="en-US" sz="1700" baseline="0" dirty="0">
                <a:solidFill>
                  <a:srgbClr val="000000"/>
                </a:solidFill>
                <a:latin typeface="Arial" panose="020B0604020202020204" pitchFamily="34" charset="0"/>
                <a:ea typeface="ヒラギノ角ゴ Pro W3"/>
              </a:rPr>
              <a:t>things have to be engineered and software has to be written and tested. </a:t>
            </a:r>
          </a:p>
          <a:p>
            <a:pPr marR="0" lvl="0" rtl="0"/>
            <a:r>
              <a:rPr lang="en-US" sz="1700" baseline="0" dirty="0">
                <a:solidFill>
                  <a:srgbClr val="000000"/>
                </a:solidFill>
                <a:latin typeface="Arial" panose="020B0604020202020204" pitchFamily="34" charset="0"/>
                <a:ea typeface="ヒラギノ角ゴ Pro W3"/>
              </a:rPr>
              <a:t>Databases have to be designed and populated and programs have to be validated. </a:t>
            </a:r>
          </a:p>
          <a:p>
            <a:pPr marR="0" lvl="0" rtl="0"/>
            <a:r>
              <a:rPr lang="en-US" sz="1700" baseline="0" dirty="0">
                <a:solidFill>
                  <a:srgbClr val="000000"/>
                </a:solidFill>
                <a:latin typeface="Arial" panose="020B0604020202020204" pitchFamily="34" charset="0"/>
                <a:ea typeface="ヒラギノ角ゴ Pro W3"/>
              </a:rPr>
              <a:t>The whole system needs to be checked to ensure that it meets the requirements until finally the system can be formally ‘launched’ and signed off as finished. </a:t>
            </a:r>
          </a:p>
          <a:p>
            <a:pPr marR="0" lvl="0" rtl="0"/>
            <a:r>
              <a:rPr lang="en-US" sz="1700" baseline="0" dirty="0">
                <a:solidFill>
                  <a:srgbClr val="000000"/>
                </a:solidFill>
                <a:latin typeface="Arial" panose="020B0604020202020204" pitchFamily="34" charset="0"/>
                <a:ea typeface="ヒラギノ角ゴ Pro W3"/>
              </a:rPr>
              <a:t>Clients will often want extra features when they see a system nearing </a:t>
            </a:r>
            <a:r>
              <a:rPr lang="en-US" sz="1700" baseline="0" dirty="0" smtClean="0">
                <a:solidFill>
                  <a:srgbClr val="000000"/>
                </a:solidFill>
                <a:latin typeface="Arial" panose="020B0604020202020204" pitchFamily="34" charset="0"/>
                <a:ea typeface="ヒラギノ角ゴ Pro W3"/>
              </a:rPr>
              <a:t>completion </a:t>
            </a:r>
            <a:r>
              <a:rPr lang="en-US" sz="1700" baseline="0" dirty="0">
                <a:solidFill>
                  <a:srgbClr val="000000"/>
                </a:solidFill>
                <a:latin typeface="Arial" panose="020B0604020202020204" pitchFamily="34" charset="0"/>
                <a:ea typeface="ヒラギノ角ゴ Pro W3"/>
              </a:rPr>
              <a:t>but these will have to be costed and paid for. </a:t>
            </a:r>
          </a:p>
          <a:p>
            <a:pPr marR="0" lvl="0" rtl="0"/>
            <a:r>
              <a:rPr lang="en-US" sz="1700" baseline="0" dirty="0">
                <a:solidFill>
                  <a:srgbClr val="000000"/>
                </a:solidFill>
                <a:latin typeface="Arial" panose="020B0604020202020204" pitchFamily="34" charset="0"/>
                <a:ea typeface="ヒラギノ角ゴ Pro W3"/>
              </a:rPr>
              <a:t>On the other </a:t>
            </a:r>
            <a:r>
              <a:rPr lang="en-US" sz="1700" baseline="0" dirty="0" smtClean="0">
                <a:solidFill>
                  <a:srgbClr val="000000"/>
                </a:solidFill>
                <a:latin typeface="Arial" panose="020B0604020202020204" pitchFamily="34" charset="0"/>
                <a:ea typeface="ヒラギノ角ゴ Pro W3"/>
              </a:rPr>
              <a:t>hand, </a:t>
            </a:r>
            <a:r>
              <a:rPr lang="en-US" sz="1700" baseline="0" dirty="0">
                <a:solidFill>
                  <a:srgbClr val="000000"/>
                </a:solidFill>
                <a:latin typeface="Arial" panose="020B0604020202020204" pitchFamily="34" charset="0"/>
                <a:ea typeface="ヒラギノ角ゴ Pro W3"/>
              </a:rPr>
              <a:t>the developers need to ensure that their system really does meet the specification and does not contain any ‘bugs’.</a:t>
            </a:r>
          </a:p>
          <a:p>
            <a:pPr marR="0" lvl="0" rtl="0"/>
            <a:r>
              <a:rPr lang="en-US" sz="1700" baseline="0" dirty="0">
                <a:solidFill>
                  <a:srgbClr val="000000"/>
                </a:solidFill>
                <a:latin typeface="Arial" panose="020B0604020202020204" pitchFamily="34" charset="0"/>
                <a:ea typeface="ヒラギノ角ゴ Pro W3"/>
              </a:rPr>
              <a:t>If interactive systems designers were </a:t>
            </a:r>
            <a:r>
              <a:rPr lang="en-US" sz="1700" baseline="0" dirty="0" smtClean="0">
                <a:solidFill>
                  <a:srgbClr val="000000"/>
                </a:solidFill>
                <a:latin typeface="Arial" panose="020B0604020202020204" pitchFamily="34" charset="0"/>
                <a:ea typeface="ヒラギノ角ゴ Pro W3"/>
              </a:rPr>
              <a:t>architects, </a:t>
            </a:r>
            <a:r>
              <a:rPr lang="en-US" sz="1700" baseline="0" dirty="0">
                <a:solidFill>
                  <a:srgbClr val="000000"/>
                </a:solidFill>
                <a:latin typeface="Arial" panose="020B0604020202020204" pitchFamily="34" charset="0"/>
                <a:ea typeface="ヒラギノ角ゴ Pro W3"/>
              </a:rPr>
              <a:t>they would have </a:t>
            </a:r>
            <a:r>
              <a:rPr lang="en-US" sz="1700" baseline="0" dirty="0" smtClean="0">
                <a:solidFill>
                  <a:srgbClr val="000000"/>
                </a:solidFill>
                <a:latin typeface="Arial" panose="020B0604020202020204" pitchFamily="34" charset="0"/>
                <a:ea typeface="ヒラギノ角ゴ Pro W3"/>
              </a:rPr>
              <a:t>well-understood </a:t>
            </a:r>
            <a:r>
              <a:rPr lang="en-US" sz="1700" baseline="0" dirty="0">
                <a:solidFill>
                  <a:srgbClr val="000000"/>
                </a:solidFill>
                <a:latin typeface="Arial" panose="020B0604020202020204" pitchFamily="34" charset="0"/>
                <a:ea typeface="ヒラギノ角ゴ Pro W3"/>
              </a:rPr>
              <a:t>methods and conventions for specifying the results of the design process. </a:t>
            </a:r>
          </a:p>
          <a:p>
            <a:pPr marR="0" lvl="0" rtl="0"/>
            <a:r>
              <a:rPr lang="en-US" sz="1700" baseline="0" dirty="0">
                <a:solidFill>
                  <a:srgbClr val="000000"/>
                </a:solidFill>
                <a:latin typeface="Arial" panose="020B0604020202020204" pitchFamily="34" charset="0"/>
                <a:ea typeface="ヒラギノ角ゴ Pro W3"/>
              </a:rPr>
              <a:t>They would produce various blueprints from different elevations and engineering specifications for particular aspects of the design. </a:t>
            </a:r>
          </a:p>
          <a:p>
            <a:pPr marR="0" lvl="0" rtl="0"/>
            <a:r>
              <a:rPr lang="en-US" sz="1700" baseline="0" dirty="0">
                <a:solidFill>
                  <a:srgbClr val="000000"/>
                </a:solidFill>
                <a:latin typeface="Arial" panose="020B0604020202020204" pitchFamily="34" charset="0"/>
                <a:ea typeface="ヒラギノ角ゴ Pro W3"/>
              </a:rPr>
              <a:t>In interactive </a:t>
            </a:r>
            <a:r>
              <a:rPr lang="en-US" sz="1700" baseline="0" dirty="0" smtClean="0">
                <a:solidFill>
                  <a:srgbClr val="000000"/>
                </a:solidFill>
                <a:latin typeface="Arial" panose="020B0604020202020204" pitchFamily="34" charset="0"/>
                <a:ea typeface="ヒラギノ角ゴ Pro W3"/>
              </a:rPr>
              <a:t>systems design, </a:t>
            </a:r>
            <a:r>
              <a:rPr lang="en-US" sz="1700" baseline="0" dirty="0">
                <a:solidFill>
                  <a:srgbClr val="000000"/>
                </a:solidFill>
                <a:latin typeface="Arial" panose="020B0604020202020204" pitchFamily="34" charset="0"/>
                <a:ea typeface="ヒラギノ角ゴ Pro W3"/>
              </a:rPr>
              <a:t>there are a variety of formal, semi-formal and informal methods of specification. </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457200" y="382351"/>
            <a:ext cx="8229600" cy="557212"/>
          </a:xfrm>
        </p:spPr>
        <p:txBody>
          <a:bodyPr/>
          <a:lstStyle/>
          <a:p>
            <a:r>
              <a:rPr lang="en-US" b="1" dirty="0"/>
              <a:t>UX and formal methods</a:t>
            </a:r>
          </a:p>
        </p:txBody>
      </p:sp>
      <p:sp>
        <p:nvSpPr>
          <p:cNvPr id="3" name="Text Placeholder 2"/>
          <p:cNvSpPr>
            <a:spLocks noGrp="1"/>
          </p:cNvSpPr>
          <p:nvPr>
            <p:ph type="body" idx="4294967295"/>
          </p:nvPr>
        </p:nvSpPr>
        <p:spPr>
          <a:xfrm>
            <a:off x="662880" y="1415211"/>
            <a:ext cx="8373616" cy="5698571"/>
          </a:xfrm>
        </p:spPr>
        <p:txBody>
          <a:bodyPr>
            <a:normAutofit fontScale="32500" lnSpcReduction="20000"/>
          </a:bodyPr>
          <a:lstStyle/>
          <a:p>
            <a:pPr>
              <a:lnSpc>
                <a:spcPct val="120000"/>
              </a:lnSpc>
            </a:pPr>
            <a:r>
              <a:rPr lang="en-US" sz="5800" dirty="0" smtClean="0">
                <a:latin typeface="+mn-lt"/>
              </a:rPr>
              <a:t>If UX designers were architects, they would have well-understood methods and conventions for specifying the results of the design process. </a:t>
            </a:r>
            <a:endParaRPr lang="en-GB" sz="5800" dirty="0" smtClean="0">
              <a:latin typeface="+mn-lt"/>
            </a:endParaRPr>
          </a:p>
          <a:p>
            <a:pPr>
              <a:lnSpc>
                <a:spcPct val="120000"/>
              </a:lnSpc>
            </a:pPr>
            <a:r>
              <a:rPr lang="en-US" sz="5800" dirty="0" smtClean="0">
                <a:latin typeface="+mn-lt"/>
              </a:rPr>
              <a:t>They would produce various blueprints from different elevations and engineering specifications for particular aspects of the design. </a:t>
            </a:r>
            <a:endParaRPr lang="en-GB" sz="5800" dirty="0" smtClean="0">
              <a:latin typeface="+mn-lt"/>
            </a:endParaRPr>
          </a:p>
          <a:p>
            <a:pPr>
              <a:lnSpc>
                <a:spcPct val="120000"/>
              </a:lnSpc>
            </a:pPr>
            <a:r>
              <a:rPr lang="en-US" sz="5800" dirty="0" smtClean="0">
                <a:latin typeface="+mn-lt"/>
              </a:rPr>
              <a:t>In UX, there are a variety of formal, semi-formal and informal methods of specification. </a:t>
            </a:r>
            <a:endParaRPr lang="en-GB" sz="5800" dirty="0" smtClean="0">
              <a:latin typeface="+mn-lt"/>
            </a:endParaRPr>
          </a:p>
          <a:p>
            <a:pPr>
              <a:lnSpc>
                <a:spcPct val="120000"/>
              </a:lnSpc>
            </a:pPr>
            <a:r>
              <a:rPr lang="en-US" sz="5800" dirty="0" smtClean="0">
                <a:latin typeface="+mn-lt"/>
              </a:rPr>
              <a:t>The best known of the formal methods is the Unified Modeling Language (UML) (Pender, 2003).</a:t>
            </a:r>
            <a:endParaRPr lang="en-GB" sz="5800" dirty="0" smtClean="0">
              <a:latin typeface="+mn-lt"/>
            </a:endParaRPr>
          </a:p>
          <a:p>
            <a:pPr>
              <a:lnSpc>
                <a:spcPct val="120000"/>
              </a:lnSpc>
            </a:pPr>
            <a:r>
              <a:rPr lang="en-US" sz="5800" dirty="0" smtClean="0">
                <a:latin typeface="+mn-lt"/>
              </a:rPr>
              <a:t>Over the past few years, there has been a move away from large software engineering approaches to the development of interactive systems towards ‘agile’ development methods. </a:t>
            </a:r>
            <a:endParaRPr lang="en-GB" sz="5800" dirty="0" smtClean="0">
              <a:latin typeface="+mn-lt"/>
            </a:endParaRPr>
          </a:p>
          <a:p>
            <a:pPr>
              <a:lnSpc>
                <a:spcPct val="120000"/>
              </a:lnSpc>
            </a:pPr>
            <a:r>
              <a:rPr lang="en-US" sz="5800" dirty="0" smtClean="0">
                <a:latin typeface="+mn-lt"/>
              </a:rPr>
              <a:t>These are designed to produce effective systems of high quality that are fit for purpose but without the huge overhead associated with the planning and documentation of a large IT (information technology) project.</a:t>
            </a:r>
            <a:endParaRPr lang="en-GB" sz="5800" dirty="0" smtClean="0">
              <a:latin typeface="+mn-lt"/>
            </a:endParaRPr>
          </a:p>
          <a:p>
            <a:endParaRPr lang="en-US" dirty="0"/>
          </a:p>
        </p:txBody>
      </p:sp>
    </p:spTree>
    <p:extLst>
      <p:ext uri="{BB962C8B-B14F-4D97-AF65-F5344CB8AC3E}">
        <p14:creationId xmlns:p14="http://schemas.microsoft.com/office/powerpoint/2010/main" val="1537253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457200" y="325152"/>
            <a:ext cx="8229600" cy="701228"/>
          </a:xfrm>
        </p:spPr>
        <p:txBody>
          <a:bodyPr/>
          <a:lstStyle/>
          <a:p>
            <a:pPr marR="0" rtl="0"/>
            <a:r>
              <a:rPr lang="en-US" b="1" baseline="0" dirty="0">
                <a:latin typeface="Arial" panose="020B0604020202020204" pitchFamily="34" charset="0"/>
                <a:ea typeface="ヒラギノ角ゴ Pro W3"/>
              </a:rPr>
              <a:t>Agile development</a:t>
            </a:r>
          </a:p>
        </p:txBody>
      </p:sp>
      <p:sp>
        <p:nvSpPr>
          <p:cNvPr id="3" name="Text Placeholder 2"/>
          <p:cNvSpPr>
            <a:spLocks noGrp="1"/>
          </p:cNvSpPr>
          <p:nvPr>
            <p:ph type="body" idx="4294967295"/>
          </p:nvPr>
        </p:nvSpPr>
        <p:spPr>
          <a:xfrm>
            <a:off x="672819" y="1411370"/>
            <a:ext cx="8229600" cy="4800120"/>
          </a:xfrm>
        </p:spPr>
        <p:txBody>
          <a:bodyPr>
            <a:noAutofit/>
          </a:bodyPr>
          <a:lstStyle/>
          <a:p>
            <a:r>
              <a:rPr lang="en-US" sz="2500" dirty="0" smtClean="0"/>
              <a:t>There </a:t>
            </a:r>
            <a:r>
              <a:rPr lang="en-US" sz="2500" dirty="0"/>
              <a:t>are a number of competing methods for agile development. </a:t>
            </a:r>
            <a:endParaRPr lang="en-GB" sz="2500" dirty="0"/>
          </a:p>
          <a:p>
            <a:r>
              <a:rPr lang="en-US" sz="2500" dirty="0"/>
              <a:t>Probably the best known comes from DSDM, a not-for-profit consortium of software development companies. </a:t>
            </a:r>
            <a:endParaRPr lang="en-GB" sz="2500" dirty="0"/>
          </a:p>
          <a:p>
            <a:r>
              <a:rPr lang="en-US" sz="2500" dirty="0"/>
              <a:t>Their system, called Atern, is fully documented, showing how software can be developed in small teams. </a:t>
            </a:r>
            <a:endParaRPr lang="en-GB" sz="2500" dirty="0"/>
          </a:p>
          <a:p>
            <a:r>
              <a:rPr lang="en-US" sz="2500" dirty="0"/>
              <a:t>Another is eXtreme programming (XP, Beck and Andres, 2004). </a:t>
            </a:r>
            <a:endParaRPr lang="en-GB" sz="2500" dirty="0"/>
          </a:p>
          <a:p>
            <a:r>
              <a:rPr lang="en-US" sz="2500" dirty="0"/>
              <a:t>However, in </a:t>
            </a:r>
            <a:r>
              <a:rPr lang="en-US" sz="2500" dirty="0" smtClean="0"/>
              <a:t>reality, </a:t>
            </a:r>
            <a:r>
              <a:rPr lang="en-US" sz="2500" dirty="0"/>
              <a:t>most organizations develop their own version of agile development. </a:t>
            </a:r>
            <a:endParaRPr lang="en-GB" sz="2500"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457200" y="312778"/>
            <a:ext cx="8229600" cy="701228"/>
          </a:xfrm>
        </p:spPr>
        <p:txBody>
          <a:bodyPr/>
          <a:lstStyle/>
          <a:p>
            <a:r>
              <a:rPr lang="en-US" b="1" dirty="0"/>
              <a:t>An </a:t>
            </a:r>
            <a:r>
              <a:rPr lang="en-US" b="1" dirty="0" smtClean="0"/>
              <a:t>agile </a:t>
            </a:r>
            <a:r>
              <a:rPr lang="en-US" b="1" dirty="0"/>
              <a:t>approach</a:t>
            </a:r>
          </a:p>
        </p:txBody>
      </p:sp>
      <p:sp>
        <p:nvSpPr>
          <p:cNvPr id="3" name="Text Placeholder 2"/>
          <p:cNvSpPr>
            <a:spLocks noGrp="1"/>
          </p:cNvSpPr>
          <p:nvPr>
            <p:ph type="body" idx="4294967295"/>
          </p:nvPr>
        </p:nvSpPr>
        <p:spPr>
          <a:xfrm>
            <a:off x="669598" y="1442709"/>
            <a:ext cx="8229600" cy="4896544"/>
          </a:xfrm>
        </p:spPr>
        <p:txBody>
          <a:bodyPr>
            <a:normAutofit fontScale="47500" lnSpcReduction="20000"/>
          </a:bodyPr>
          <a:lstStyle/>
          <a:p>
            <a:pPr>
              <a:lnSpc>
                <a:spcPct val="120000"/>
              </a:lnSpc>
            </a:pPr>
            <a:r>
              <a:rPr lang="en-US" dirty="0">
                <a:solidFill>
                  <a:schemeClr val="tx2"/>
                </a:solidFill>
              </a:rPr>
              <a:t>The approach is aimed at design teams developing interactive services or products. </a:t>
            </a:r>
            <a:endParaRPr lang="en-GB" dirty="0">
              <a:solidFill>
                <a:schemeClr val="tx2"/>
              </a:solidFill>
            </a:endParaRPr>
          </a:p>
          <a:p>
            <a:pPr>
              <a:lnSpc>
                <a:spcPct val="120000"/>
              </a:lnSpc>
            </a:pPr>
            <a:r>
              <a:rPr lang="en-US" b="1" dirty="0">
                <a:solidFill>
                  <a:schemeClr val="tx2"/>
                </a:solidFill>
              </a:rPr>
              <a:t>A project will be divided into manageable periods of work (typically 2 weeks long) known as ‘sprints’. </a:t>
            </a:r>
            <a:endParaRPr lang="en-GB" b="1" dirty="0">
              <a:solidFill>
                <a:schemeClr val="tx2"/>
              </a:solidFill>
            </a:endParaRPr>
          </a:p>
          <a:p>
            <a:pPr>
              <a:lnSpc>
                <a:spcPct val="120000"/>
              </a:lnSpc>
            </a:pPr>
            <a:r>
              <a:rPr lang="en-US" dirty="0">
                <a:solidFill>
                  <a:schemeClr val="tx2"/>
                </a:solidFill>
              </a:rPr>
              <a:t>Meetings of the design team are held at the beginning of each week in order to agree what should be produced during the sprint and to measure progress</a:t>
            </a:r>
            <a:r>
              <a:rPr lang="en-US" b="1" dirty="0">
                <a:solidFill>
                  <a:schemeClr val="tx2"/>
                </a:solidFill>
              </a:rPr>
              <a:t>. These ‘scrums’ or ‘huddles’ are intended to develop a good team spirit and to ensure that everyone knows what they should be doing and what other members of the team are doing. </a:t>
            </a:r>
            <a:endParaRPr lang="en-GB" b="1" dirty="0">
              <a:solidFill>
                <a:schemeClr val="tx2"/>
              </a:solidFill>
            </a:endParaRPr>
          </a:p>
          <a:p>
            <a:pPr>
              <a:lnSpc>
                <a:spcPct val="120000"/>
              </a:lnSpc>
            </a:pPr>
            <a:r>
              <a:rPr lang="en-US" dirty="0">
                <a:solidFill>
                  <a:schemeClr val="tx2"/>
                </a:solidFill>
              </a:rPr>
              <a:t>The aim is to quickly produce a </a:t>
            </a:r>
            <a:r>
              <a:rPr lang="en-US" b="1" dirty="0">
                <a:solidFill>
                  <a:schemeClr val="tx2"/>
                </a:solidFill>
              </a:rPr>
              <a:t>minimum viable product (MVP). </a:t>
            </a:r>
            <a:endParaRPr lang="en-GB" b="1" dirty="0">
              <a:solidFill>
                <a:schemeClr val="tx2"/>
              </a:solidFill>
            </a:endParaRPr>
          </a:p>
          <a:p>
            <a:pPr>
              <a:lnSpc>
                <a:spcPct val="120000"/>
              </a:lnSpc>
            </a:pPr>
            <a:r>
              <a:rPr lang="en-US" dirty="0">
                <a:solidFill>
                  <a:schemeClr val="tx2"/>
                </a:solidFill>
              </a:rPr>
              <a:t>This is a version of the product or service that does just enough to meet its purpose. </a:t>
            </a:r>
            <a:endParaRPr lang="en-GB" dirty="0">
              <a:solidFill>
                <a:schemeClr val="tx2"/>
              </a:solidFill>
            </a:endParaRPr>
          </a:p>
          <a:p>
            <a:pPr>
              <a:lnSpc>
                <a:spcPct val="120000"/>
              </a:lnSpc>
            </a:pPr>
            <a:r>
              <a:rPr lang="en-US" dirty="0">
                <a:solidFill>
                  <a:schemeClr val="tx2"/>
                </a:solidFill>
              </a:rPr>
              <a:t>It can then be evaluated and tested by users. </a:t>
            </a:r>
            <a:endParaRPr lang="en-GB" dirty="0">
              <a:solidFill>
                <a:schemeClr val="tx2"/>
              </a:solidFill>
            </a:endParaRPr>
          </a:p>
          <a:p>
            <a:pPr>
              <a:lnSpc>
                <a:spcPct val="120000"/>
              </a:lnSpc>
            </a:pPr>
            <a:r>
              <a:rPr lang="en-US" dirty="0">
                <a:solidFill>
                  <a:schemeClr val="tx2"/>
                </a:solidFill>
              </a:rPr>
              <a:t>This may result in further development or it becomes version 1 of the product or service. </a:t>
            </a:r>
            <a:endParaRPr lang="en-GB" dirty="0">
              <a:solidFill>
                <a:schemeClr val="tx2"/>
              </a:solidFill>
            </a:endParaRPr>
          </a:p>
          <a:p>
            <a:pPr>
              <a:lnSpc>
                <a:spcPct val="120000"/>
              </a:lnSpc>
            </a:pPr>
            <a:r>
              <a:rPr lang="en-US" dirty="0">
                <a:solidFill>
                  <a:schemeClr val="tx2"/>
                </a:solidFill>
              </a:rPr>
              <a:t>Additional features can be added through further developments and subsequent versions can be developed and deployed. </a:t>
            </a:r>
            <a:endParaRPr lang="en-GB" dirty="0">
              <a:solidFill>
                <a:schemeClr val="tx2"/>
              </a:solidFill>
            </a:endParaRPr>
          </a:p>
          <a:p>
            <a:pPr>
              <a:lnSpc>
                <a:spcPct val="120000"/>
              </a:lnSpc>
            </a:pPr>
            <a:r>
              <a:rPr lang="en-US" dirty="0" smtClean="0">
                <a:solidFill>
                  <a:schemeClr val="tx2"/>
                </a:solidFill>
              </a:rPr>
              <a:t>Indeed, </a:t>
            </a:r>
            <a:r>
              <a:rPr lang="en-US" dirty="0">
                <a:solidFill>
                  <a:schemeClr val="tx2"/>
                </a:solidFill>
              </a:rPr>
              <a:t>it is quite common in interaction design for regular updates of an app or web service to be produced over time.</a:t>
            </a:r>
          </a:p>
          <a:p>
            <a:pPr>
              <a:lnSpc>
                <a:spcPct val="120000"/>
              </a:lnSpc>
            </a:pPr>
            <a:r>
              <a:rPr lang="en-US" dirty="0">
                <a:solidFill>
                  <a:schemeClr val="tx2"/>
                </a:solidFill>
              </a:rPr>
              <a:t>Agile development methods are quite compatible with the four activities in our design process and with the approach based on developing scenarios and </a:t>
            </a:r>
            <a:r>
              <a:rPr lang="en-US" dirty="0" smtClean="0">
                <a:solidFill>
                  <a:schemeClr val="tx2"/>
                </a:solidFill>
              </a:rPr>
              <a:t>personas.</a:t>
            </a:r>
            <a:endParaRPr lang="en-GB" dirty="0">
              <a:solidFill>
                <a:schemeClr val="tx2"/>
              </a:solidFill>
            </a:endParaRPr>
          </a:p>
          <a:p>
            <a:pPr>
              <a:lnSpc>
                <a:spcPct val="120000"/>
              </a:lnSpc>
            </a:pPr>
            <a:r>
              <a:rPr lang="en-US" b="1" dirty="0">
                <a:solidFill>
                  <a:schemeClr val="tx2"/>
                </a:solidFill>
              </a:rPr>
              <a:t>Notice the central feature of evaluation to the process and on developing an MVP that allows the designers to experiment and test their design ideas and assumptions.</a:t>
            </a:r>
          </a:p>
          <a:p>
            <a:pPr>
              <a:lnSpc>
                <a:spcPct val="120000"/>
              </a:lnSpc>
            </a:pPr>
            <a:endParaRPr lang="en-US" b="1" dirty="0">
              <a:solidFill>
                <a:schemeClr val="tx2"/>
              </a:solidFill>
            </a:endParaRPr>
          </a:p>
        </p:txBody>
      </p:sp>
    </p:spTree>
    <p:extLst>
      <p:ext uri="{BB962C8B-B14F-4D97-AF65-F5344CB8AC3E}">
        <p14:creationId xmlns:p14="http://schemas.microsoft.com/office/powerpoint/2010/main" val="8325401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457200" y="322717"/>
            <a:ext cx="8229600" cy="701228"/>
          </a:xfrm>
        </p:spPr>
        <p:txBody>
          <a:bodyPr/>
          <a:lstStyle/>
          <a:p>
            <a:pPr marR="0" rtl="0"/>
            <a:r>
              <a:rPr lang="en-US" b="1" baseline="0" dirty="0">
                <a:latin typeface="Arial" panose="020B0604020202020204" pitchFamily="34" charset="0"/>
                <a:ea typeface="ヒラギノ角ゴ Pro W3"/>
              </a:rPr>
              <a:t>Overview</a:t>
            </a:r>
          </a:p>
        </p:txBody>
      </p:sp>
      <p:sp>
        <p:nvSpPr>
          <p:cNvPr id="3" name="Text Placeholder 2"/>
          <p:cNvSpPr>
            <a:spLocks noGrp="1"/>
          </p:cNvSpPr>
          <p:nvPr>
            <p:ph type="body" idx="4294967295"/>
          </p:nvPr>
        </p:nvSpPr>
        <p:spPr>
          <a:xfrm>
            <a:off x="672405" y="1425476"/>
            <a:ext cx="8229600" cy="4787429"/>
          </a:xfrm>
        </p:spPr>
        <p:txBody>
          <a:bodyPr>
            <a:normAutofit fontScale="55000" lnSpcReduction="20000"/>
          </a:bodyPr>
          <a:lstStyle/>
          <a:p>
            <a:pPr marR="0" lvl="0" rtl="0">
              <a:lnSpc>
                <a:spcPct val="120000"/>
              </a:lnSpc>
            </a:pPr>
            <a:r>
              <a:rPr lang="en-US" baseline="0" dirty="0">
                <a:solidFill>
                  <a:srgbClr val="000000"/>
                </a:solidFill>
                <a:latin typeface="Arial" panose="020B0604020202020204" pitchFamily="34" charset="0"/>
                <a:ea typeface="ヒラギノ角ゴ Pro W3"/>
              </a:rPr>
              <a:t>Design is a creative process concerned with bringing about something new. </a:t>
            </a:r>
          </a:p>
          <a:p>
            <a:pPr marR="0" lvl="0" rtl="0">
              <a:lnSpc>
                <a:spcPct val="120000"/>
              </a:lnSpc>
            </a:pPr>
            <a:r>
              <a:rPr lang="en-US" baseline="0" dirty="0">
                <a:solidFill>
                  <a:srgbClr val="000000"/>
                </a:solidFill>
                <a:latin typeface="Arial" panose="020B0604020202020204" pitchFamily="34" charset="0"/>
                <a:ea typeface="ヒラギノ角ゴ Pro W3"/>
              </a:rPr>
              <a:t>It is a social activity with social consequences. </a:t>
            </a:r>
          </a:p>
          <a:p>
            <a:pPr marR="0" lvl="0" rtl="0">
              <a:lnSpc>
                <a:spcPct val="120000"/>
              </a:lnSpc>
            </a:pPr>
            <a:r>
              <a:rPr lang="en-US" baseline="0" dirty="0">
                <a:solidFill>
                  <a:srgbClr val="000000"/>
                </a:solidFill>
                <a:latin typeface="Arial" panose="020B0604020202020204" pitchFamily="34" charset="0"/>
                <a:ea typeface="ヒラギノ角ゴ Pro W3"/>
              </a:rPr>
              <a:t>It is about conscious change and communication between designers and the people who will use the system. </a:t>
            </a:r>
          </a:p>
          <a:p>
            <a:pPr marR="0" lvl="0" rtl="0">
              <a:lnSpc>
                <a:spcPct val="120000"/>
              </a:lnSpc>
            </a:pPr>
            <a:r>
              <a:rPr lang="en-US" baseline="0" dirty="0">
                <a:solidFill>
                  <a:srgbClr val="000000"/>
                </a:solidFill>
                <a:latin typeface="Arial" panose="020B0604020202020204" pitchFamily="34" charset="0"/>
                <a:ea typeface="ヒラギノ角ゴ Pro W3"/>
              </a:rPr>
              <a:t>Different design disciplines have different methods and techniques for helping with this process. </a:t>
            </a:r>
          </a:p>
          <a:p>
            <a:pPr marR="0" lvl="0" rtl="0">
              <a:lnSpc>
                <a:spcPct val="120000"/>
              </a:lnSpc>
            </a:pPr>
            <a:r>
              <a:rPr lang="en-US" baseline="0" dirty="0">
                <a:solidFill>
                  <a:srgbClr val="000000"/>
                </a:solidFill>
                <a:latin typeface="Arial" panose="020B0604020202020204" pitchFamily="34" charset="0"/>
                <a:ea typeface="ヒラギノ角ゴ Pro W3"/>
              </a:rPr>
              <a:t>Approaches to and philosophies of design change over time. </a:t>
            </a:r>
          </a:p>
          <a:p>
            <a:pPr marR="0" lvl="0" rtl="0">
              <a:lnSpc>
                <a:spcPct val="120000"/>
              </a:lnSpc>
            </a:pPr>
            <a:r>
              <a:rPr lang="en-US" baseline="0" dirty="0">
                <a:solidFill>
                  <a:srgbClr val="000000"/>
                </a:solidFill>
                <a:latin typeface="Arial" panose="020B0604020202020204" pitchFamily="34" charset="0"/>
                <a:ea typeface="ヒラギノ角ゴ Pro W3"/>
              </a:rPr>
              <a:t>In mature disciplines, examples of good design are built up and people can study and reflect upon what makes a certain design great, good or awful. </a:t>
            </a:r>
          </a:p>
          <a:p>
            <a:pPr marR="0" lvl="0" rtl="0">
              <a:lnSpc>
                <a:spcPct val="120000"/>
              </a:lnSpc>
            </a:pPr>
            <a:r>
              <a:rPr lang="en-US" baseline="0" dirty="0">
                <a:solidFill>
                  <a:srgbClr val="000000"/>
                </a:solidFill>
                <a:latin typeface="Arial" panose="020B0604020202020204" pitchFamily="34" charset="0"/>
                <a:ea typeface="ヒラギノ角ゴ Pro W3"/>
              </a:rPr>
              <a:t>Different design disciplines have different constraints such as whether the designed object is ‘stand alone’ or whether it has to fit in and live with legacy systems or conform to standards.</a:t>
            </a:r>
          </a:p>
          <a:p>
            <a:pPr marR="0" lvl="0" rtl="0">
              <a:lnSpc>
                <a:spcPct val="120000"/>
              </a:lnSpc>
            </a:pPr>
            <a:r>
              <a:rPr lang="en-US" dirty="0">
                <a:solidFill>
                  <a:srgbClr val="000000"/>
                </a:solidFill>
                <a:latin typeface="Arial" panose="020B0604020202020204" pitchFamily="34" charset="0"/>
                <a:ea typeface="ヒラギノ角ゴ Pro W3"/>
              </a:rPr>
              <a:t>UX is increasingly concerned with both the moments of interaction and how experiences unfold over time.</a:t>
            </a:r>
            <a:endParaRPr lang="en-US" baseline="0" dirty="0">
              <a:solidFill>
                <a:srgbClr val="000000"/>
              </a:solidFill>
              <a:latin typeface="Arial" panose="020B0604020202020204" pitchFamily="34" charset="0"/>
              <a:ea typeface="ヒラギノ角ゴ Pro W3"/>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457200" y="245592"/>
            <a:ext cx="8229600" cy="845244"/>
          </a:xfrm>
        </p:spPr>
        <p:txBody>
          <a:bodyPr/>
          <a:lstStyle/>
          <a:p>
            <a:r>
              <a:rPr lang="en-US" b="1" i="0" u="none" strike="noStrike" kern="1400" baseline="0" dirty="0">
                <a:latin typeface="Arial" panose="020B0604020202020204" pitchFamily="34" charset="0"/>
              </a:rPr>
              <a:t>Developing personas </a:t>
            </a:r>
          </a:p>
        </p:txBody>
      </p:sp>
      <p:sp>
        <p:nvSpPr>
          <p:cNvPr id="3" name="Text Placeholder 2"/>
          <p:cNvSpPr>
            <a:spLocks noGrp="1"/>
          </p:cNvSpPr>
          <p:nvPr>
            <p:ph type="body" idx="4294967295"/>
          </p:nvPr>
        </p:nvSpPr>
        <p:spPr>
          <a:xfrm>
            <a:off x="672405" y="1412776"/>
            <a:ext cx="8229600" cy="4782096"/>
          </a:xfrm>
        </p:spPr>
        <p:txBody>
          <a:bodyPr>
            <a:normAutofit fontScale="70000" lnSpcReduction="20000"/>
          </a:bodyPr>
          <a:lstStyle/>
          <a:p>
            <a:pPr>
              <a:lnSpc>
                <a:spcPct val="120000"/>
              </a:lnSpc>
            </a:pPr>
            <a:r>
              <a:rPr lang="en-US" b="0" i="0" u="none" strike="noStrike" baseline="0" dirty="0">
                <a:latin typeface="Arial" panose="020B0604020202020204" pitchFamily="34" charset="0"/>
              </a:rPr>
              <a:t>Personas are concrete representations of the different types of people that the system or service is being designed for. </a:t>
            </a:r>
          </a:p>
          <a:p>
            <a:pPr>
              <a:lnSpc>
                <a:spcPct val="120000"/>
              </a:lnSpc>
            </a:pPr>
            <a:r>
              <a:rPr lang="en-US" b="0" i="0" u="none" strike="noStrike" baseline="0" dirty="0">
                <a:latin typeface="Arial" panose="020B0604020202020204" pitchFamily="34" charset="0"/>
              </a:rPr>
              <a:t>Alan Cooper introduced the idea of personas in the late 1990s (Cooper, 1999) and they have gained rapid acceptance as a way of capturing knowledge about the people the system or service is targeted at. </a:t>
            </a:r>
          </a:p>
          <a:p>
            <a:pPr>
              <a:lnSpc>
                <a:spcPct val="120000"/>
              </a:lnSpc>
            </a:pPr>
            <a:r>
              <a:rPr lang="en-US" b="0" i="0" u="none" strike="noStrike" baseline="0" dirty="0">
                <a:latin typeface="Arial" panose="020B0604020202020204" pitchFamily="34" charset="0"/>
              </a:rPr>
              <a:t>In a later edition of his book (Cooper </a:t>
            </a:r>
            <a:r>
              <a:rPr lang="en-US" b="0" i="1" u="none" strike="noStrike" baseline="0" dirty="0">
                <a:latin typeface="Arial" panose="020B0604020202020204" pitchFamily="34" charset="0"/>
              </a:rPr>
              <a:t>et al.</a:t>
            </a:r>
            <a:r>
              <a:rPr lang="en-US" b="0" i="0" u="none" strike="noStrike" baseline="0" dirty="0">
                <a:latin typeface="Arial" panose="020B0604020202020204" pitchFamily="34" charset="0"/>
              </a:rPr>
              <a:t>, 2007), he links personas very closely with his ideas of goal-directed design. </a:t>
            </a:r>
          </a:p>
          <a:p>
            <a:pPr>
              <a:lnSpc>
                <a:spcPct val="120000"/>
              </a:lnSpc>
            </a:pPr>
            <a:r>
              <a:rPr lang="en-US" b="0" i="0" u="none" strike="noStrike" baseline="0" dirty="0">
                <a:latin typeface="Arial" panose="020B0604020202020204" pitchFamily="34" charset="0"/>
              </a:rPr>
              <a:t>Personas want to be able to do things using your system. </a:t>
            </a:r>
          </a:p>
          <a:p>
            <a:pPr>
              <a:lnSpc>
                <a:spcPct val="120000"/>
              </a:lnSpc>
            </a:pPr>
            <a:r>
              <a:rPr lang="en-US" b="0" i="0" u="none" strike="noStrike" baseline="0" dirty="0">
                <a:latin typeface="Arial" panose="020B0604020202020204" pitchFamily="34" charset="0"/>
              </a:rPr>
              <a:t>They want to achieve their aims. </a:t>
            </a:r>
          </a:p>
          <a:p>
            <a:pPr>
              <a:lnSpc>
                <a:spcPct val="120000"/>
              </a:lnSpc>
            </a:pPr>
            <a:r>
              <a:rPr lang="en-US" b="0" i="0" u="none" strike="noStrike" baseline="0" dirty="0">
                <a:latin typeface="Arial" panose="020B0604020202020204" pitchFamily="34" charset="0"/>
              </a:rPr>
              <a:t>They want to undertake meaningful activities using the system or service that the designer will produce. </a:t>
            </a:r>
          </a:p>
        </p:txBody>
      </p:sp>
    </p:spTree>
    <p:extLst>
      <p:ext uri="{BB962C8B-B14F-4D97-AF65-F5344CB8AC3E}">
        <p14:creationId xmlns:p14="http://schemas.microsoft.com/office/powerpoint/2010/main" val="12895099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457200" y="457208"/>
            <a:ext cx="8229600" cy="413196"/>
          </a:xfrm>
        </p:spPr>
        <p:txBody>
          <a:bodyPr/>
          <a:lstStyle/>
          <a:p>
            <a:r>
              <a:rPr lang="en-US" b="1" i="0" u="none" strike="noStrike" kern="1400" baseline="0" dirty="0">
                <a:latin typeface="Arial" panose="020B0604020202020204" pitchFamily="34" charset="0"/>
              </a:rPr>
              <a:t>Using </a:t>
            </a:r>
            <a:r>
              <a:rPr lang="en-US" b="1" i="0" u="none" strike="noStrike" kern="1400" baseline="0" dirty="0" smtClean="0">
                <a:latin typeface="Arial" panose="020B0604020202020204" pitchFamily="34" charset="0"/>
              </a:rPr>
              <a:t>personas (1 of 2) </a:t>
            </a:r>
            <a:endParaRPr lang="en-US" b="1" i="0" u="none" strike="noStrike" kern="1400" baseline="0" dirty="0">
              <a:latin typeface="Arial" panose="020B0604020202020204" pitchFamily="34" charset="0"/>
            </a:endParaRPr>
          </a:p>
        </p:txBody>
      </p:sp>
      <p:sp>
        <p:nvSpPr>
          <p:cNvPr id="3" name="Text Placeholder 2"/>
          <p:cNvSpPr>
            <a:spLocks noGrp="1"/>
          </p:cNvSpPr>
          <p:nvPr>
            <p:ph type="body" idx="4294967295"/>
          </p:nvPr>
        </p:nvSpPr>
        <p:spPr>
          <a:xfrm>
            <a:off x="665199" y="1420132"/>
            <a:ext cx="8229600" cy="4787429"/>
          </a:xfrm>
        </p:spPr>
        <p:txBody>
          <a:bodyPr>
            <a:normAutofit fontScale="62500" lnSpcReduction="20000"/>
          </a:bodyPr>
          <a:lstStyle/>
          <a:p>
            <a:pPr>
              <a:lnSpc>
                <a:spcPct val="120000"/>
              </a:lnSpc>
            </a:pPr>
            <a:r>
              <a:rPr lang="en-US" b="0" i="0" u="none" strike="noStrike" baseline="0" dirty="0">
                <a:latin typeface="Arial" panose="020B0604020202020204" pitchFamily="34" charset="0"/>
              </a:rPr>
              <a:t>In the development of </a:t>
            </a:r>
            <a:r>
              <a:rPr lang="en-US" b="0" i="0" u="none" strike="noStrike" baseline="0" dirty="0" smtClean="0">
                <a:latin typeface="Arial" panose="020B0604020202020204" pitchFamily="34" charset="0"/>
              </a:rPr>
              <a:t>personas, </a:t>
            </a:r>
            <a:r>
              <a:rPr lang="en-US" b="0" i="0" u="none" strike="noStrike" baseline="0" dirty="0">
                <a:latin typeface="Arial" panose="020B0604020202020204" pitchFamily="34" charset="0"/>
              </a:rPr>
              <a:t>it is important to include the aspirations of potential users as well as looking at more functional aspects. </a:t>
            </a:r>
          </a:p>
          <a:p>
            <a:pPr>
              <a:lnSpc>
                <a:spcPct val="120000"/>
              </a:lnSpc>
            </a:pPr>
            <a:r>
              <a:rPr lang="en-US" b="0" i="0" u="none" strike="noStrike" baseline="0" dirty="0">
                <a:latin typeface="Arial" panose="020B0604020202020204" pitchFamily="34" charset="0"/>
              </a:rPr>
              <a:t>Personas should </a:t>
            </a:r>
            <a:r>
              <a:rPr lang="en-US" b="0" i="0" u="none" strike="noStrike" baseline="0" dirty="0" smtClean="0">
                <a:latin typeface="Arial" panose="020B0604020202020204" pitchFamily="34" charset="0"/>
              </a:rPr>
              <a:t>help </a:t>
            </a:r>
            <a:r>
              <a:rPr lang="en-US" b="0" i="0" u="none" strike="noStrike" baseline="0" dirty="0">
                <a:latin typeface="Arial" panose="020B0604020202020204" pitchFamily="34" charset="0"/>
              </a:rPr>
              <a:t>shape the whole UX and people will have an emotional response to a product or service as well as a response based on pragmatic qualities. </a:t>
            </a:r>
          </a:p>
          <a:p>
            <a:pPr>
              <a:lnSpc>
                <a:spcPct val="120000"/>
              </a:lnSpc>
            </a:pPr>
            <a:r>
              <a:rPr lang="en-US" b="0" i="0" u="none" strike="noStrike" baseline="0" dirty="0" smtClean="0">
                <a:latin typeface="Arial" panose="020B0604020202020204" pitchFamily="34" charset="0"/>
              </a:rPr>
              <a:t>Thus, </a:t>
            </a:r>
            <a:r>
              <a:rPr lang="en-US" b="0" i="0" u="none" strike="noStrike" baseline="0" dirty="0">
                <a:latin typeface="Arial" panose="020B0604020202020204" pitchFamily="34" charset="0"/>
              </a:rPr>
              <a:t>designing for pleasure is important and the UX designer needs to consider the hedonic qualities of products and services.</a:t>
            </a:r>
          </a:p>
          <a:p>
            <a:pPr>
              <a:lnSpc>
                <a:spcPct val="120000"/>
              </a:lnSpc>
            </a:pPr>
            <a:r>
              <a:rPr lang="en-US" b="0" i="0" u="none" strike="noStrike" baseline="0" dirty="0">
                <a:latin typeface="Arial" panose="020B0604020202020204" pitchFamily="34" charset="0"/>
              </a:rPr>
              <a:t>Designers also need to recognize that they are not designing for themselves. </a:t>
            </a:r>
          </a:p>
          <a:p>
            <a:pPr>
              <a:lnSpc>
                <a:spcPct val="120000"/>
              </a:lnSpc>
            </a:pPr>
            <a:r>
              <a:rPr lang="en-US" b="0" i="0" u="none" strike="noStrike" baseline="0" dirty="0">
                <a:latin typeface="Arial" panose="020B0604020202020204" pitchFamily="34" charset="0"/>
              </a:rPr>
              <a:t>Designers create personas so that they can envisage whom they are designing for. </a:t>
            </a:r>
          </a:p>
          <a:p>
            <a:pPr>
              <a:lnSpc>
                <a:spcPct val="120000"/>
              </a:lnSpc>
            </a:pPr>
            <a:r>
              <a:rPr lang="en-US" b="0" i="0" u="none" strike="noStrike" baseline="0" dirty="0">
                <a:latin typeface="Arial" panose="020B0604020202020204" pitchFamily="34" charset="0"/>
              </a:rPr>
              <a:t>They create personas so that they can put themselves in other people’s shoes.</a:t>
            </a:r>
          </a:p>
        </p:txBody>
      </p:sp>
    </p:spTree>
    <p:extLst>
      <p:ext uri="{BB962C8B-B14F-4D97-AF65-F5344CB8AC3E}">
        <p14:creationId xmlns:p14="http://schemas.microsoft.com/office/powerpoint/2010/main" val="3893187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457200" y="201013"/>
            <a:ext cx="8229600" cy="927445"/>
          </a:xfrm>
        </p:spPr>
        <p:txBody>
          <a:bodyPr/>
          <a:lstStyle/>
          <a:p>
            <a:r>
              <a:rPr lang="en-US" b="1" i="0" u="none" strike="noStrike" kern="1400" baseline="0" dirty="0">
                <a:latin typeface="Arial" panose="020B0604020202020204" pitchFamily="34" charset="0"/>
              </a:rPr>
              <a:t>Using </a:t>
            </a:r>
            <a:r>
              <a:rPr lang="en-US" b="1" kern="1400" dirty="0">
                <a:latin typeface="Arial" panose="020B0604020202020204" pitchFamily="34" charset="0"/>
              </a:rPr>
              <a:t>personas </a:t>
            </a:r>
            <a:r>
              <a:rPr lang="en-US" b="1" kern="1400" dirty="0" smtClean="0">
                <a:latin typeface="Arial" panose="020B0604020202020204" pitchFamily="34" charset="0"/>
              </a:rPr>
              <a:t>(2 of </a:t>
            </a:r>
            <a:r>
              <a:rPr lang="en-US" b="1" kern="1400" dirty="0">
                <a:latin typeface="Arial" panose="020B0604020202020204" pitchFamily="34" charset="0"/>
              </a:rPr>
              <a:t>2) </a:t>
            </a:r>
            <a:endParaRPr lang="en-US" b="1" i="0" u="none" strike="noStrike" kern="1400" baseline="0" dirty="0">
              <a:latin typeface="Arial" panose="020B0604020202020204" pitchFamily="34" charset="0"/>
            </a:endParaRPr>
          </a:p>
        </p:txBody>
      </p:sp>
      <p:sp>
        <p:nvSpPr>
          <p:cNvPr id="3" name="Text Placeholder 2"/>
          <p:cNvSpPr>
            <a:spLocks noGrp="1"/>
          </p:cNvSpPr>
          <p:nvPr>
            <p:ph type="body" idx="4294967295"/>
          </p:nvPr>
        </p:nvSpPr>
        <p:spPr>
          <a:xfrm>
            <a:off x="670384" y="1415211"/>
            <a:ext cx="8229600" cy="4966117"/>
          </a:xfrm>
        </p:spPr>
        <p:txBody>
          <a:bodyPr>
            <a:normAutofit fontScale="70000" lnSpcReduction="20000"/>
          </a:bodyPr>
          <a:lstStyle/>
          <a:p>
            <a:pPr>
              <a:lnSpc>
                <a:spcPct val="120000"/>
              </a:lnSpc>
            </a:pPr>
            <a:r>
              <a:rPr lang="en-US" b="0" i="0" u="none" strike="noStrike" baseline="0" dirty="0">
                <a:latin typeface="Arial" panose="020B0604020202020204" pitchFamily="34" charset="0"/>
              </a:rPr>
              <a:t>As any new system is likely to be used by different types of people, it is important to develop several different personas. </a:t>
            </a:r>
          </a:p>
          <a:p>
            <a:pPr>
              <a:lnSpc>
                <a:spcPct val="120000"/>
              </a:lnSpc>
            </a:pPr>
            <a:r>
              <a:rPr lang="en-US" b="0" i="0" u="none" strike="noStrike" baseline="0" dirty="0">
                <a:latin typeface="Arial" panose="020B0604020202020204" pitchFamily="34" charset="0"/>
              </a:rPr>
              <a:t>For example, in designing a website for people interested in the author Robert Louis Stevenson (described in more detail in Chapter 14), we developed personas for a school teacher in Germany, a university lecturer from the </a:t>
            </a:r>
            <a:r>
              <a:rPr lang="en-US" b="0" i="0" u="none" strike="noStrike" baseline="0" dirty="0" smtClean="0">
                <a:latin typeface="Arial" panose="020B0604020202020204" pitchFamily="34" charset="0"/>
              </a:rPr>
              <a:t>United Kingdom, </a:t>
            </a:r>
            <a:r>
              <a:rPr lang="en-US" b="0" i="0" u="none" strike="noStrike" baseline="0" dirty="0">
                <a:latin typeface="Arial" panose="020B0604020202020204" pitchFamily="34" charset="0"/>
              </a:rPr>
              <a:t>a child in Africa and a Stevenson enthusiast from the </a:t>
            </a:r>
            <a:r>
              <a:rPr lang="en-US" b="0" i="0" u="none" strike="noStrike" baseline="0" dirty="0" smtClean="0">
                <a:latin typeface="Arial" panose="020B0604020202020204" pitchFamily="34" charset="0"/>
              </a:rPr>
              <a:t>United States of America. </a:t>
            </a:r>
            <a:endParaRPr lang="en-US" b="0" i="0" u="none" strike="noStrike" baseline="0" dirty="0">
              <a:latin typeface="Arial" panose="020B0604020202020204" pitchFamily="34" charset="0"/>
            </a:endParaRPr>
          </a:p>
          <a:p>
            <a:pPr>
              <a:lnSpc>
                <a:spcPct val="120000"/>
              </a:lnSpc>
            </a:pPr>
            <a:r>
              <a:rPr lang="en-US" b="0" i="0" u="none" strike="noStrike" baseline="0" dirty="0">
                <a:latin typeface="Arial" panose="020B0604020202020204" pitchFamily="34" charset="0"/>
              </a:rPr>
              <a:t>Such a diverse group of people have very different goals and </a:t>
            </a:r>
            <a:r>
              <a:rPr lang="en-US" b="0" i="0" u="none" strike="noStrike" baseline="0" dirty="0" smtClean="0">
                <a:latin typeface="Arial" panose="020B0604020202020204" pitchFamily="34" charset="0"/>
              </a:rPr>
              <a:t>aspirations </a:t>
            </a:r>
            <a:r>
              <a:rPr lang="en-US" b="0" i="0" u="none" strike="noStrike" baseline="0" dirty="0">
                <a:latin typeface="Arial" panose="020B0604020202020204" pitchFamily="34" charset="0"/>
              </a:rPr>
              <a:t>and differ in all the ways we discussed when discussing PACT – physically, psychologically and in terms of the usage they would make of the site (see Chapter 2).</a:t>
            </a:r>
          </a:p>
        </p:txBody>
      </p:sp>
    </p:spTree>
    <p:extLst>
      <p:ext uri="{BB962C8B-B14F-4D97-AF65-F5344CB8AC3E}">
        <p14:creationId xmlns:p14="http://schemas.microsoft.com/office/powerpoint/2010/main" val="204516013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457200" y="322717"/>
            <a:ext cx="8229600" cy="701228"/>
          </a:xfrm>
        </p:spPr>
        <p:txBody>
          <a:bodyPr/>
          <a:lstStyle/>
          <a:p>
            <a:r>
              <a:rPr lang="en-US" b="1" i="0" u="none" strike="noStrike" kern="1400" baseline="0" dirty="0">
                <a:latin typeface="Arial" panose="020B0604020202020204" pitchFamily="34" charset="0"/>
              </a:rPr>
              <a:t>Defining personas </a:t>
            </a:r>
          </a:p>
        </p:txBody>
      </p:sp>
      <p:sp>
        <p:nvSpPr>
          <p:cNvPr id="3" name="Text Placeholder 2"/>
          <p:cNvSpPr>
            <a:spLocks noGrp="1"/>
          </p:cNvSpPr>
          <p:nvPr>
            <p:ph type="body" idx="4294967295"/>
          </p:nvPr>
        </p:nvSpPr>
        <p:spPr>
          <a:xfrm>
            <a:off x="674042" y="1420132"/>
            <a:ext cx="8229600" cy="4896544"/>
          </a:xfrm>
        </p:spPr>
        <p:txBody>
          <a:bodyPr>
            <a:normAutofit fontScale="62500" lnSpcReduction="20000"/>
          </a:bodyPr>
          <a:lstStyle/>
          <a:p>
            <a:pPr>
              <a:lnSpc>
                <a:spcPct val="120000"/>
              </a:lnSpc>
            </a:pPr>
            <a:r>
              <a:rPr lang="en-US" b="0" i="0" u="none" strike="noStrike" baseline="0" dirty="0">
                <a:latin typeface="Arial" panose="020B0604020202020204" pitchFamily="34" charset="0"/>
              </a:rPr>
              <a:t>There is no agreed standard for defining and documenting personas. </a:t>
            </a:r>
          </a:p>
          <a:p>
            <a:pPr>
              <a:lnSpc>
                <a:spcPct val="120000"/>
              </a:lnSpc>
            </a:pPr>
            <a:r>
              <a:rPr lang="en-US" b="0" i="0" u="none" strike="noStrike" baseline="0" dirty="0">
                <a:latin typeface="Arial" panose="020B0604020202020204" pitchFamily="34" charset="0"/>
              </a:rPr>
              <a:t>Cooper </a:t>
            </a:r>
            <a:r>
              <a:rPr lang="en-US" b="0" i="1" u="none" strike="noStrike" baseline="0" dirty="0">
                <a:latin typeface="Arial" panose="020B0604020202020204" pitchFamily="34" charset="0"/>
              </a:rPr>
              <a:t>et al.</a:t>
            </a:r>
            <a:r>
              <a:rPr lang="en-US" b="0" i="0" u="none" strike="noStrike" baseline="0" dirty="0">
                <a:latin typeface="Arial" panose="020B0604020202020204" pitchFamily="34" charset="0"/>
              </a:rPr>
              <a:t> (2007) emphasize the different types of goals that people have — experience goals, end </a:t>
            </a:r>
            <a:r>
              <a:rPr lang="en-US" b="0" i="0" u="none" strike="noStrike" baseline="0" dirty="0" smtClean="0">
                <a:latin typeface="Arial" panose="020B0604020202020204" pitchFamily="34" charset="0"/>
              </a:rPr>
              <a:t>goals and </a:t>
            </a:r>
            <a:r>
              <a:rPr lang="en-US" b="0" i="0" u="none" strike="noStrike" baseline="0" dirty="0">
                <a:latin typeface="Arial" panose="020B0604020202020204" pitchFamily="34" charset="0"/>
              </a:rPr>
              <a:t>life goals — that should be represented in the personas that are developed. </a:t>
            </a:r>
          </a:p>
          <a:p>
            <a:pPr>
              <a:lnSpc>
                <a:spcPct val="120000"/>
              </a:lnSpc>
            </a:pPr>
            <a:r>
              <a:rPr lang="en-US" b="0" i="0" u="none" strike="noStrike" baseline="0" dirty="0">
                <a:latin typeface="Arial" panose="020B0604020202020204" pitchFamily="34" charset="0"/>
              </a:rPr>
              <a:t>By looking at the variety of these (as we suggest looking at the variety through PACT analysis</a:t>
            </a:r>
            <a:r>
              <a:rPr lang="en-US" b="0" i="0" u="none" strike="noStrike" baseline="0" dirty="0" smtClean="0">
                <a:latin typeface="Arial" panose="020B0604020202020204" pitchFamily="34" charset="0"/>
              </a:rPr>
              <a:t>), </a:t>
            </a:r>
            <a:r>
              <a:rPr lang="en-US" b="0" i="0" u="none" strike="noStrike" baseline="0" dirty="0">
                <a:latin typeface="Arial" panose="020B0604020202020204" pitchFamily="34" charset="0"/>
              </a:rPr>
              <a:t>designers can identify the various behavior patterns that different personas may demonstrate. </a:t>
            </a:r>
          </a:p>
          <a:p>
            <a:pPr>
              <a:lnSpc>
                <a:spcPct val="120000"/>
              </a:lnSpc>
            </a:pPr>
            <a:r>
              <a:rPr lang="en-US" b="0" i="0" u="none" strike="noStrike" baseline="0" dirty="0">
                <a:latin typeface="Arial" panose="020B0604020202020204" pitchFamily="34" charset="0"/>
              </a:rPr>
              <a:t>There is a very good </a:t>
            </a:r>
            <a:r>
              <a:rPr lang="en-US" b="0" i="0" u="none" strike="noStrike" baseline="0" dirty="0" smtClean="0">
                <a:latin typeface="Arial" panose="020B0604020202020204" pitchFamily="34" charset="0"/>
              </a:rPr>
              <a:t>in-depth </a:t>
            </a:r>
            <a:r>
              <a:rPr lang="en-US" b="0" i="0" u="none" strike="noStrike" baseline="0" dirty="0">
                <a:latin typeface="Arial" panose="020B0604020202020204" pitchFamily="34" charset="0"/>
              </a:rPr>
              <a:t>treatment of personas by Pruitt and Aldrin (2006) and some excellent advice and useful templates from a number of practitioners. </a:t>
            </a:r>
          </a:p>
          <a:p>
            <a:pPr>
              <a:lnSpc>
                <a:spcPct val="120000"/>
              </a:lnSpc>
            </a:pPr>
            <a:r>
              <a:rPr lang="en-US" b="0" i="0" u="none" strike="noStrike" baseline="0" dirty="0">
                <a:latin typeface="Arial" panose="020B0604020202020204" pitchFamily="34" charset="0"/>
              </a:rPr>
              <a:t>There are many templates promoted by UX design agencies freely available on the internet. The one shown in Figure 3.4 is taken from Mattias Arvola.</a:t>
            </a:r>
          </a:p>
        </p:txBody>
      </p:sp>
    </p:spTree>
    <p:extLst>
      <p:ext uri="{BB962C8B-B14F-4D97-AF65-F5344CB8AC3E}">
        <p14:creationId xmlns:p14="http://schemas.microsoft.com/office/powerpoint/2010/main" val="3831686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457200" y="97582"/>
            <a:ext cx="8229600" cy="1143000"/>
          </a:xfrm>
        </p:spPr>
        <p:txBody>
          <a:bodyPr/>
          <a:lstStyle/>
          <a:p>
            <a:r>
              <a:rPr lang="en-US" b="1" i="0" u="none" strike="noStrike" kern="1400" baseline="0" dirty="0" smtClean="0">
                <a:latin typeface="Arial" panose="020B0604020202020204" pitchFamily="34" charset="0"/>
              </a:rPr>
              <a:t>Example </a:t>
            </a:r>
            <a:r>
              <a:rPr lang="en-US" b="1" i="0" u="none" strike="noStrike" kern="1400" baseline="0" dirty="0">
                <a:latin typeface="Arial" panose="020B0604020202020204" pitchFamily="34" charset="0"/>
              </a:rPr>
              <a:t>persona template </a:t>
            </a:r>
          </a:p>
        </p:txBody>
      </p:sp>
      <p:pic>
        <p:nvPicPr>
          <p:cNvPr id="4" name="Picture 3"/>
          <p:cNvPicPr>
            <a:picLocks noChangeAspect="1"/>
          </p:cNvPicPr>
          <p:nvPr/>
        </p:nvPicPr>
        <p:blipFill>
          <a:blip r:embed="rId3"/>
          <a:stretch>
            <a:fillRect/>
          </a:stretch>
        </p:blipFill>
        <p:spPr>
          <a:xfrm>
            <a:off x="2753629" y="1160982"/>
            <a:ext cx="3636742" cy="5150580"/>
          </a:xfrm>
          <a:prstGeom prst="rect">
            <a:avLst/>
          </a:prstGeom>
        </p:spPr>
      </p:pic>
    </p:spTree>
    <p:extLst>
      <p:ext uri="{BB962C8B-B14F-4D97-AF65-F5344CB8AC3E}">
        <p14:creationId xmlns:p14="http://schemas.microsoft.com/office/powerpoint/2010/main" val="175998063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457200" y="310343"/>
            <a:ext cx="8229600" cy="701228"/>
          </a:xfrm>
        </p:spPr>
        <p:txBody>
          <a:bodyPr/>
          <a:lstStyle/>
          <a:p>
            <a:r>
              <a:rPr lang="en-US" b="1" i="0" u="none" strike="noStrike" kern="1400" baseline="0" dirty="0">
                <a:latin typeface="Arial" panose="020B0604020202020204" pitchFamily="34" charset="0"/>
              </a:rPr>
              <a:t>Critiquing </a:t>
            </a:r>
            <a:r>
              <a:rPr lang="en-US" b="1" i="0" u="none" strike="noStrike" kern="1400" baseline="0" dirty="0" smtClean="0">
                <a:latin typeface="Arial" panose="020B0604020202020204" pitchFamily="34" charset="0"/>
              </a:rPr>
              <a:t>personas</a:t>
            </a:r>
            <a:endParaRPr lang="en-US" b="1" i="0" u="none" strike="noStrike" kern="1400" baseline="0" dirty="0">
              <a:latin typeface="Arial" panose="020B0604020202020204" pitchFamily="34" charset="0"/>
            </a:endParaRPr>
          </a:p>
        </p:txBody>
      </p:sp>
      <p:sp>
        <p:nvSpPr>
          <p:cNvPr id="3" name="Text Placeholder 2"/>
          <p:cNvSpPr>
            <a:spLocks noGrp="1"/>
          </p:cNvSpPr>
          <p:nvPr>
            <p:ph type="body" idx="4294967295"/>
          </p:nvPr>
        </p:nvSpPr>
        <p:spPr>
          <a:xfrm>
            <a:off x="670500" y="1402837"/>
            <a:ext cx="8229600" cy="4893623"/>
          </a:xfrm>
        </p:spPr>
        <p:txBody>
          <a:bodyPr>
            <a:noAutofit/>
          </a:bodyPr>
          <a:lstStyle/>
          <a:p>
            <a:r>
              <a:rPr lang="en-US" sz="2400" b="0" i="0" u="none" strike="noStrike" baseline="0" dirty="0">
                <a:latin typeface="Arial" panose="020B0604020202020204" pitchFamily="34" charset="0"/>
              </a:rPr>
              <a:t>Of </a:t>
            </a:r>
            <a:r>
              <a:rPr lang="en-US" sz="2400" b="0" i="0" u="none" strike="noStrike" baseline="0" dirty="0" smtClean="0">
                <a:latin typeface="Arial" panose="020B0604020202020204" pitchFamily="34" charset="0"/>
              </a:rPr>
              <a:t>course, </a:t>
            </a:r>
            <a:r>
              <a:rPr lang="en-US" sz="2400" b="0" i="0" u="none" strike="noStrike" baseline="0" dirty="0">
                <a:latin typeface="Arial" panose="020B0604020202020204" pitchFamily="34" charset="0"/>
              </a:rPr>
              <a:t>the use of personas is not without its critics and it is important that designers do not fall foul of simply creating stereotyped </a:t>
            </a:r>
            <a:r>
              <a:rPr lang="en-US" sz="2400" b="0" i="0" u="none" strike="noStrike" baseline="0" dirty="0" smtClean="0">
                <a:latin typeface="Arial" panose="020B0604020202020204" pitchFamily="34" charset="0"/>
              </a:rPr>
              <a:t>personalities </a:t>
            </a:r>
            <a:r>
              <a:rPr lang="en-US" sz="2400" b="0" i="0" u="none" strike="noStrike" baseline="0" dirty="0">
                <a:latin typeface="Arial" panose="020B0604020202020204" pitchFamily="34" charset="0"/>
              </a:rPr>
              <a:t>or create personas that are just like </a:t>
            </a:r>
            <a:r>
              <a:rPr lang="en-US" sz="2400" b="0" i="0" u="none" strike="noStrike" baseline="0" dirty="0" smtClean="0">
                <a:latin typeface="Arial" panose="020B0604020202020204" pitchFamily="34" charset="0"/>
              </a:rPr>
              <a:t>themselves </a:t>
            </a:r>
            <a:r>
              <a:rPr lang="en-US" sz="2400" b="0" i="0" u="none" strike="noStrike" baseline="0" dirty="0">
                <a:latin typeface="Arial" panose="020B0604020202020204" pitchFamily="34" charset="0"/>
              </a:rPr>
              <a:t>or their ideal partner! </a:t>
            </a:r>
          </a:p>
          <a:p>
            <a:r>
              <a:rPr lang="en-US" sz="2400" b="0" i="0" u="none" strike="noStrike" baseline="0" dirty="0">
                <a:latin typeface="Arial" panose="020B0604020202020204" pitchFamily="34" charset="0"/>
              </a:rPr>
              <a:t>Persona development should be agile and subject to change and should focus on the UX aspects of interaction, rather than other aspects such as marketing. </a:t>
            </a:r>
          </a:p>
          <a:p>
            <a:r>
              <a:rPr lang="en-US" sz="2400" b="0" i="0" u="none" strike="noStrike" baseline="0" dirty="0">
                <a:latin typeface="Arial" panose="020B0604020202020204" pitchFamily="34" charset="0"/>
              </a:rPr>
              <a:t>In our examples </a:t>
            </a:r>
            <a:r>
              <a:rPr lang="en-US" sz="2400" b="0" i="0" u="none" strike="noStrike" baseline="0" dirty="0" smtClean="0">
                <a:latin typeface="Arial" panose="020B0604020202020204" pitchFamily="34" charset="0"/>
              </a:rPr>
              <a:t>here, </a:t>
            </a:r>
            <a:r>
              <a:rPr lang="en-US" sz="2400" b="0" i="0" u="none" strike="noStrike" baseline="0" dirty="0">
                <a:latin typeface="Arial" panose="020B0604020202020204" pitchFamily="34" charset="0"/>
              </a:rPr>
              <a:t>the personas include snippets of the main scenarios (see section 3.3). </a:t>
            </a:r>
          </a:p>
          <a:p>
            <a:r>
              <a:rPr lang="en-US" sz="2400" b="0" i="0" u="none" strike="noStrike" baseline="0" dirty="0">
                <a:latin typeface="Arial" panose="020B0604020202020204" pitchFamily="34" charset="0"/>
              </a:rPr>
              <a:t>As we said earlier, it is difficult to think about personas without thinking about what activities they might want to do and why they want to do them.</a:t>
            </a:r>
          </a:p>
        </p:txBody>
      </p:sp>
    </p:spTree>
    <p:extLst>
      <p:ext uri="{BB962C8B-B14F-4D97-AF65-F5344CB8AC3E}">
        <p14:creationId xmlns:p14="http://schemas.microsoft.com/office/powerpoint/2010/main" val="55474505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457200" y="104258"/>
            <a:ext cx="8229600" cy="1143000"/>
          </a:xfrm>
        </p:spPr>
        <p:txBody>
          <a:bodyPr/>
          <a:lstStyle/>
          <a:p>
            <a:pPr marR="0" rtl="0"/>
            <a:r>
              <a:rPr lang="en-US" b="1" baseline="0" dirty="0">
                <a:latin typeface="Arial" panose="020B0604020202020204" pitchFamily="34" charset="0"/>
                <a:ea typeface="ヒラギノ角ゴ Pro W3"/>
              </a:rPr>
              <a:t>Example: Companions</a:t>
            </a:r>
          </a:p>
        </p:txBody>
      </p:sp>
      <p:sp>
        <p:nvSpPr>
          <p:cNvPr id="3" name="Text Placeholder 2"/>
          <p:cNvSpPr>
            <a:spLocks noGrp="1"/>
          </p:cNvSpPr>
          <p:nvPr>
            <p:ph type="body" idx="4294967295"/>
          </p:nvPr>
        </p:nvSpPr>
        <p:spPr>
          <a:xfrm>
            <a:off x="672819" y="1422715"/>
            <a:ext cx="8229600" cy="4849498"/>
          </a:xfrm>
        </p:spPr>
        <p:txBody>
          <a:bodyPr>
            <a:noAutofit/>
          </a:bodyPr>
          <a:lstStyle/>
          <a:p>
            <a:pPr marR="0" lvl="0" rtl="0"/>
            <a:r>
              <a:rPr lang="en-US" sz="1600" baseline="0" dirty="0">
                <a:solidFill>
                  <a:srgbClr val="000000"/>
                </a:solidFill>
                <a:latin typeface="Arial" panose="020B0604020202020204" pitchFamily="34" charset="0"/>
                <a:ea typeface="ヒラギノ角ゴ Pro W3"/>
              </a:rPr>
              <a:t>We have recently been looking at a novel form of interaction that goes under the title of ‘Companions’. </a:t>
            </a:r>
          </a:p>
          <a:p>
            <a:pPr marR="0" lvl="0" rtl="0"/>
            <a:r>
              <a:rPr lang="en-US" sz="1600" baseline="0" dirty="0">
                <a:solidFill>
                  <a:srgbClr val="000000"/>
                </a:solidFill>
                <a:latin typeface="Arial" panose="020B0604020202020204" pitchFamily="34" charset="0"/>
                <a:ea typeface="ヒラギノ角ゴ Pro W3"/>
              </a:rPr>
              <a:t>Companions are seen as an intelligent, personalized, multimodal, interface to the internet. </a:t>
            </a:r>
          </a:p>
          <a:p>
            <a:pPr marR="0" lvl="0" rtl="0"/>
            <a:r>
              <a:rPr lang="en-US" sz="1600" baseline="0" dirty="0">
                <a:solidFill>
                  <a:srgbClr val="000000"/>
                </a:solidFill>
                <a:latin typeface="Arial" panose="020B0604020202020204" pitchFamily="34" charset="0"/>
                <a:ea typeface="ヒラギノ角ゴ Pro W3"/>
              </a:rPr>
              <a:t>Companions know their ‘owners’ and adapt the interaction to personalized interests, preferences and emotional state. </a:t>
            </a:r>
          </a:p>
          <a:p>
            <a:pPr marR="0" lvl="0" rtl="0"/>
            <a:r>
              <a:rPr lang="en-US" sz="1600" baseline="0" dirty="0">
                <a:solidFill>
                  <a:srgbClr val="000000"/>
                </a:solidFill>
                <a:latin typeface="Arial" panose="020B0604020202020204" pitchFamily="34" charset="0"/>
                <a:ea typeface="ヒラギノ角ゴ Pro W3"/>
              </a:rPr>
              <a:t>In investigating the companions </a:t>
            </a:r>
            <a:r>
              <a:rPr lang="en-US" sz="1600" baseline="0" dirty="0" smtClean="0">
                <a:solidFill>
                  <a:srgbClr val="000000"/>
                </a:solidFill>
                <a:latin typeface="Arial" panose="020B0604020202020204" pitchFamily="34" charset="0"/>
                <a:ea typeface="ヒラギノ角ゴ Pro W3"/>
              </a:rPr>
              <a:t>concept, </a:t>
            </a:r>
            <a:r>
              <a:rPr lang="en-US" sz="1600" baseline="0" dirty="0">
                <a:solidFill>
                  <a:srgbClr val="000000"/>
                </a:solidFill>
                <a:latin typeface="Arial" panose="020B0604020202020204" pitchFamily="34" charset="0"/>
                <a:ea typeface="ヒラギノ角ゴ Pro W3"/>
              </a:rPr>
              <a:t>we have developed a number of persons and scenarios.</a:t>
            </a:r>
          </a:p>
          <a:p>
            <a:pPr marR="0" lvl="0" rtl="0"/>
            <a:r>
              <a:rPr lang="en-US" sz="1600" baseline="0" dirty="0">
                <a:solidFill>
                  <a:srgbClr val="000000"/>
                </a:solidFill>
                <a:latin typeface="Arial" panose="020B0604020202020204" pitchFamily="34" charset="0"/>
                <a:ea typeface="ヒラギノ角ゴ Pro W3"/>
              </a:rPr>
              <a:t>A Health and Fitness companion, for example, would help provide advice and companionship for people in the domain of health and fitness. </a:t>
            </a:r>
          </a:p>
          <a:p>
            <a:pPr marR="0" lvl="0" rtl="0"/>
            <a:r>
              <a:rPr lang="en-US" sz="1600" baseline="0" dirty="0">
                <a:solidFill>
                  <a:srgbClr val="000000"/>
                </a:solidFill>
                <a:latin typeface="Arial" panose="020B0604020202020204" pitchFamily="34" charset="0"/>
                <a:ea typeface="ヒラギノ角ゴ Pro W3"/>
              </a:rPr>
              <a:t>We explored the idea in a two day workshop attended by a number of the project partners. </a:t>
            </a:r>
          </a:p>
          <a:p>
            <a:pPr marR="0" lvl="0" rtl="0"/>
            <a:r>
              <a:rPr lang="en-US" sz="1600" baseline="0" dirty="0">
                <a:solidFill>
                  <a:srgbClr val="000000"/>
                </a:solidFill>
                <a:latin typeface="Arial" panose="020B0604020202020204" pitchFamily="34" charset="0"/>
                <a:ea typeface="ヒラギノ角ゴ Pro W3"/>
              </a:rPr>
              <a:t>During and subsequent to this workshop, </a:t>
            </a:r>
            <a:r>
              <a:rPr lang="en-US" sz="1600" baseline="0" dirty="0" smtClean="0">
                <a:solidFill>
                  <a:srgbClr val="000000"/>
                </a:solidFill>
                <a:latin typeface="Arial" panose="020B0604020202020204" pitchFamily="34" charset="0"/>
                <a:ea typeface="ヒラギノ角ゴ Pro W3"/>
              </a:rPr>
              <a:t>two </a:t>
            </a:r>
            <a:r>
              <a:rPr lang="en-US" sz="1600" baseline="0" dirty="0">
                <a:solidFill>
                  <a:srgbClr val="000000"/>
                </a:solidFill>
                <a:latin typeface="Arial" panose="020B0604020202020204" pitchFamily="34" charset="0"/>
                <a:ea typeface="ヒラギノ角ゴ Pro W3"/>
              </a:rPr>
              <a:t>personas were developed to explore the various needs of people with differing lifestyles, levels of fitness and exercise regimes. </a:t>
            </a:r>
          </a:p>
          <a:p>
            <a:pPr marR="0" lvl="0" rtl="0"/>
            <a:r>
              <a:rPr lang="en-US" sz="1600" dirty="0">
                <a:solidFill>
                  <a:srgbClr val="000000"/>
                </a:solidFill>
                <a:latin typeface="Arial" panose="020B0604020202020204" pitchFamily="34" charset="0"/>
                <a:ea typeface="ヒラギノ角ゴ Pro W3"/>
              </a:rPr>
              <a:t>In another </a:t>
            </a:r>
            <a:r>
              <a:rPr lang="en-US" sz="1600" dirty="0" smtClean="0">
                <a:solidFill>
                  <a:srgbClr val="000000"/>
                </a:solidFill>
                <a:latin typeface="Arial" panose="020B0604020202020204" pitchFamily="34" charset="0"/>
                <a:ea typeface="ヒラギノ角ゴ Pro W3"/>
              </a:rPr>
              <a:t>exploration, </a:t>
            </a:r>
            <a:r>
              <a:rPr lang="en-US" sz="1600" dirty="0">
                <a:solidFill>
                  <a:srgbClr val="000000"/>
                </a:solidFill>
                <a:latin typeface="Arial" panose="020B0604020202020204" pitchFamily="34" charset="0"/>
                <a:ea typeface="ヒラギノ角ゴ Pro W3"/>
              </a:rPr>
              <a:t>we looked </a:t>
            </a:r>
            <a:r>
              <a:rPr lang="en-US" sz="1600" dirty="0" smtClean="0">
                <a:solidFill>
                  <a:srgbClr val="000000"/>
                </a:solidFill>
                <a:latin typeface="Arial" panose="020B0604020202020204" pitchFamily="34" charset="0"/>
                <a:ea typeface="ヒラギノ角ゴ Pro W3"/>
              </a:rPr>
              <a:t>at </a:t>
            </a:r>
            <a:r>
              <a:rPr lang="en-US" sz="1600" dirty="0">
                <a:solidFill>
                  <a:srgbClr val="000000"/>
                </a:solidFill>
                <a:latin typeface="Arial" panose="020B0604020202020204" pitchFamily="34" charset="0"/>
                <a:ea typeface="ヒラギノ角ゴ Pro W3"/>
              </a:rPr>
              <a:t>the concept of a companion to deal with digital photos. Such a companion would be functional in helping </a:t>
            </a:r>
            <a:r>
              <a:rPr lang="en-US" sz="1600" dirty="0" smtClean="0">
                <a:solidFill>
                  <a:srgbClr val="000000"/>
                </a:solidFill>
                <a:latin typeface="Arial" panose="020B0604020202020204" pitchFamily="34" charset="0"/>
                <a:ea typeface="ヒラギノ角ゴ Pro W3"/>
              </a:rPr>
              <a:t>organize, </a:t>
            </a:r>
            <a:r>
              <a:rPr lang="en-US" sz="1600" dirty="0">
                <a:solidFill>
                  <a:srgbClr val="000000"/>
                </a:solidFill>
                <a:latin typeface="Arial" panose="020B0604020202020204" pitchFamily="34" charset="0"/>
                <a:ea typeface="ヒラギノ角ゴ Pro W3"/>
              </a:rPr>
              <a:t>edit and share photos but would also be a conversational </a:t>
            </a:r>
            <a:r>
              <a:rPr lang="en-US" sz="1600" dirty="0" smtClean="0">
                <a:solidFill>
                  <a:srgbClr val="000000"/>
                </a:solidFill>
                <a:latin typeface="Arial" panose="020B0604020202020204" pitchFamily="34" charset="0"/>
                <a:ea typeface="ヒラギノ角ゴ Pro W3"/>
              </a:rPr>
              <a:t>partner.</a:t>
            </a:r>
            <a:endParaRPr lang="en-US" sz="1600" baseline="0" dirty="0">
              <a:solidFill>
                <a:srgbClr val="000000"/>
              </a:solidFill>
              <a:latin typeface="Arial" panose="020B0604020202020204" pitchFamily="34" charset="0"/>
              <a:ea typeface="ヒラギノ角ゴ Pro W3"/>
            </a:endParaRPr>
          </a:p>
        </p:txBody>
      </p:sp>
    </p:spTree>
    <p:extLst>
      <p:ext uri="{BB962C8B-B14F-4D97-AF65-F5344CB8AC3E}">
        <p14:creationId xmlns:p14="http://schemas.microsoft.com/office/powerpoint/2010/main" val="78743356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321" y="370603"/>
            <a:ext cx="8169358" cy="5901610"/>
          </a:xfrm>
          <a:prstGeom prst="rect">
            <a:avLst/>
          </a:prstGeom>
        </p:spPr>
      </p:pic>
    </p:spTree>
    <p:extLst>
      <p:ext uri="{BB962C8B-B14F-4D97-AF65-F5344CB8AC3E}">
        <p14:creationId xmlns:p14="http://schemas.microsoft.com/office/powerpoint/2010/main" val="71926485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467544" y="903181"/>
            <a:ext cx="8208912" cy="5051638"/>
            <a:chOff x="467544" y="903181"/>
            <a:chExt cx="8208912" cy="5051638"/>
          </a:xfrm>
        </p:grpSpPr>
        <p:pic>
          <p:nvPicPr>
            <p:cNvPr id="2" name="Picture 1"/>
            <p:cNvPicPr>
              <a:picLocks noChangeAspect="1"/>
            </p:cNvPicPr>
            <p:nvPr/>
          </p:nvPicPr>
          <p:blipFill>
            <a:blip r:embed="rId3"/>
            <a:stretch>
              <a:fillRect/>
            </a:stretch>
          </p:blipFill>
          <p:spPr>
            <a:xfrm>
              <a:off x="467544" y="903181"/>
              <a:ext cx="8208912" cy="5051638"/>
            </a:xfrm>
            <a:prstGeom prst="rect">
              <a:avLst/>
            </a:prstGeom>
          </p:spPr>
        </p:pic>
        <p:cxnSp>
          <p:nvCxnSpPr>
            <p:cNvPr id="3" name="Straight Connector 2"/>
            <p:cNvCxnSpPr/>
            <p:nvPr/>
          </p:nvCxnSpPr>
          <p:spPr>
            <a:xfrm>
              <a:off x="467544" y="903181"/>
              <a:ext cx="0" cy="5051638"/>
            </a:xfrm>
            <a:prstGeom prst="line">
              <a:avLst/>
            </a:prstGeom>
            <a:ln w="19050">
              <a:solidFill>
                <a:srgbClr val="9C9C9B">
                  <a:alpha val="98000"/>
                </a:srgb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614470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457200" y="322014"/>
            <a:ext cx="8229600" cy="701228"/>
          </a:xfrm>
        </p:spPr>
        <p:txBody>
          <a:bodyPr/>
          <a:lstStyle/>
          <a:p>
            <a:r>
              <a:rPr lang="en-US" b="1" dirty="0">
                <a:latin typeface="Arial" panose="020B0604020202020204" pitchFamily="34" charset="0"/>
                <a:ea typeface="ヒラギノ角ゴ Pro W3"/>
              </a:rPr>
              <a:t>Developing s</a:t>
            </a:r>
            <a:r>
              <a:rPr lang="en-US" b="1" baseline="0" dirty="0">
                <a:latin typeface="Arial" panose="020B0604020202020204" pitchFamily="34" charset="0"/>
                <a:ea typeface="ヒラギノ角ゴ Pro W3"/>
              </a:rPr>
              <a:t>cenarios</a:t>
            </a:r>
            <a:endParaRPr lang="en-US" baseline="0" dirty="0">
              <a:latin typeface="Arial"/>
              <a:ea typeface="ヒラギノ角ゴ Pro W3"/>
            </a:endParaRPr>
          </a:p>
        </p:txBody>
      </p:sp>
      <p:sp>
        <p:nvSpPr>
          <p:cNvPr id="3" name="Text Placeholder 2"/>
          <p:cNvSpPr>
            <a:spLocks noGrp="1"/>
          </p:cNvSpPr>
          <p:nvPr>
            <p:ph type="body" idx="4294967295"/>
          </p:nvPr>
        </p:nvSpPr>
        <p:spPr>
          <a:xfrm>
            <a:off x="662880" y="1422012"/>
            <a:ext cx="8229600" cy="4896544"/>
          </a:xfrm>
        </p:spPr>
        <p:txBody>
          <a:bodyPr>
            <a:noAutofit/>
          </a:bodyPr>
          <a:lstStyle/>
          <a:p>
            <a:pPr marR="0" lvl="0" rtl="0"/>
            <a:r>
              <a:rPr lang="en-US" sz="2000" baseline="0" dirty="0">
                <a:solidFill>
                  <a:srgbClr val="000000"/>
                </a:solidFill>
                <a:latin typeface="Arial" panose="020B0604020202020204" pitchFamily="34" charset="0"/>
                <a:ea typeface="ヒラギノ角ゴ Pro W3"/>
              </a:rPr>
              <a:t>Scenarios are stories about people undertaking activities in contexts using technologies. </a:t>
            </a:r>
          </a:p>
          <a:p>
            <a:pPr marR="0" lvl="0" rtl="0"/>
            <a:r>
              <a:rPr lang="en-US" sz="2000" baseline="0" dirty="0">
                <a:solidFill>
                  <a:srgbClr val="000000"/>
                </a:solidFill>
                <a:latin typeface="Arial" panose="020B0604020202020204" pitchFamily="34" charset="0"/>
                <a:ea typeface="ヒラギノ角ゴ Pro W3"/>
              </a:rPr>
              <a:t>They appear in a variety of forms throughout interactive systems design and are a key component of many approaches to design.</a:t>
            </a:r>
          </a:p>
          <a:p>
            <a:pPr marR="0" lvl="0" rtl="0"/>
            <a:r>
              <a:rPr lang="en-US" sz="2000" baseline="0" dirty="0">
                <a:solidFill>
                  <a:srgbClr val="000000"/>
                </a:solidFill>
                <a:latin typeface="Arial" panose="020B0604020202020204" pitchFamily="34" charset="0"/>
                <a:ea typeface="ヒラギノ角ゴ Pro W3"/>
              </a:rPr>
              <a:t>Scenarios have been used in software engineering, interactive systems design and human–computer interaction work for many years. </a:t>
            </a:r>
          </a:p>
          <a:p>
            <a:pPr marR="0" lvl="0" rtl="0"/>
            <a:r>
              <a:rPr lang="en-US" sz="2000" baseline="0" dirty="0">
                <a:solidFill>
                  <a:srgbClr val="000000"/>
                </a:solidFill>
                <a:latin typeface="Arial" panose="020B0604020202020204" pitchFamily="34" charset="0"/>
                <a:ea typeface="ヒラギノ角ゴ Pro W3"/>
              </a:rPr>
              <a:t>More </a:t>
            </a:r>
            <a:r>
              <a:rPr lang="en-US" sz="2000" baseline="0" dirty="0" smtClean="0">
                <a:solidFill>
                  <a:srgbClr val="000000"/>
                </a:solidFill>
                <a:latin typeface="Arial" panose="020B0604020202020204" pitchFamily="34" charset="0"/>
                <a:ea typeface="ヒラギノ角ゴ Pro W3"/>
              </a:rPr>
              <a:t>recently, </a:t>
            </a:r>
            <a:r>
              <a:rPr lang="en-US" sz="2000" baseline="0" dirty="0">
                <a:solidFill>
                  <a:srgbClr val="000000"/>
                </a:solidFill>
                <a:latin typeface="Arial" panose="020B0604020202020204" pitchFamily="34" charset="0"/>
                <a:ea typeface="ヒラギノ角ゴ Pro W3"/>
              </a:rPr>
              <a:t>scenario-based design has emerged as an important approach to the design of interactive systems in the twenty-first </a:t>
            </a:r>
            <a:r>
              <a:rPr lang="en-US" sz="2000" baseline="0" dirty="0" smtClean="0">
                <a:solidFill>
                  <a:srgbClr val="000000"/>
                </a:solidFill>
                <a:latin typeface="Arial" panose="020B0604020202020204" pitchFamily="34" charset="0"/>
                <a:ea typeface="ヒラギノ角ゴ Pro W3"/>
              </a:rPr>
              <a:t>century. </a:t>
            </a:r>
            <a:endParaRPr lang="en-US" sz="2000" baseline="0" dirty="0">
              <a:solidFill>
                <a:srgbClr val="000000"/>
              </a:solidFill>
              <a:latin typeface="Arial" panose="020B0604020202020204" pitchFamily="34" charset="0"/>
              <a:ea typeface="ヒラギノ角ゴ Pro W3"/>
            </a:endParaRPr>
          </a:p>
          <a:p>
            <a:pPr marR="0" lvl="0" rtl="0"/>
            <a:r>
              <a:rPr lang="en-US" sz="2000" baseline="0" dirty="0">
                <a:solidFill>
                  <a:srgbClr val="000000"/>
                </a:solidFill>
                <a:latin typeface="Arial" panose="020B0604020202020204" pitchFamily="34" charset="0"/>
                <a:ea typeface="ヒラギノ角ゴ Pro W3"/>
              </a:rPr>
              <a:t>One of the main proponents of scenario-based design is John Carroll and his book </a:t>
            </a:r>
            <a:r>
              <a:rPr lang="en-US" sz="2000" i="1" baseline="0" dirty="0">
                <a:solidFill>
                  <a:srgbClr val="000000"/>
                </a:solidFill>
                <a:latin typeface="Arial" panose="020B0604020202020204" pitchFamily="34" charset="0"/>
                <a:ea typeface="ヒラギノ角ゴ Pro W3"/>
              </a:rPr>
              <a:t>Making Use remains an excellent introduction to the philosophy underlying the approach. </a:t>
            </a:r>
          </a:p>
          <a:p>
            <a:pPr marR="0" lvl="0" rtl="0"/>
            <a:r>
              <a:rPr lang="en-US" sz="2000" baseline="0" dirty="0">
                <a:solidFill>
                  <a:srgbClr val="000000"/>
                </a:solidFill>
                <a:latin typeface="Arial" panose="020B0604020202020204" pitchFamily="34" charset="0"/>
                <a:ea typeface="ヒラギノ角ゴ Pro W3"/>
              </a:rPr>
              <a:t>In it he illustrates how scenarios are used to deal with the inherent difficulty of doing design. </a:t>
            </a:r>
          </a:p>
        </p:txBody>
      </p:sp>
    </p:spTree>
    <p:extLst>
      <p:ext uri="{BB962C8B-B14F-4D97-AF65-F5344CB8AC3E}">
        <p14:creationId xmlns:p14="http://schemas.microsoft.com/office/powerpoint/2010/main" val="2092033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457200" y="89250"/>
            <a:ext cx="8229600" cy="1159221"/>
          </a:xfrm>
        </p:spPr>
        <p:txBody>
          <a:bodyPr/>
          <a:lstStyle/>
          <a:p>
            <a:pPr marR="0" rtl="0"/>
            <a:r>
              <a:rPr lang="en-US" b="1" baseline="0" dirty="0" smtClean="0">
                <a:latin typeface="Arial" panose="020B0604020202020204" pitchFamily="34" charset="0"/>
                <a:ea typeface="ヒラギノ角ゴ Pro W3"/>
              </a:rPr>
              <a:t>Aims</a:t>
            </a:r>
            <a:endParaRPr lang="en-US" b="1" baseline="0" dirty="0">
              <a:latin typeface="Arial" panose="020B0604020202020204" pitchFamily="34" charset="0"/>
              <a:ea typeface="ヒラギノ角ゴ Pro W3"/>
            </a:endParaRPr>
          </a:p>
        </p:txBody>
      </p:sp>
      <p:sp>
        <p:nvSpPr>
          <p:cNvPr id="3" name="Text Placeholder 2"/>
          <p:cNvSpPr>
            <a:spLocks noGrp="1"/>
          </p:cNvSpPr>
          <p:nvPr>
            <p:ph type="body" idx="4294967295"/>
          </p:nvPr>
        </p:nvSpPr>
        <p:spPr>
          <a:xfrm>
            <a:off x="651316" y="1445028"/>
            <a:ext cx="8229600" cy="4737734"/>
          </a:xfrm>
        </p:spPr>
        <p:txBody>
          <a:bodyPr>
            <a:normAutofit fontScale="85000" lnSpcReduction="20000"/>
          </a:bodyPr>
          <a:lstStyle/>
          <a:p>
            <a:pPr marR="0" lvl="0" rtl="0">
              <a:lnSpc>
                <a:spcPct val="110000"/>
              </a:lnSpc>
            </a:pPr>
            <a:r>
              <a:rPr lang="en-US" baseline="0" dirty="0">
                <a:solidFill>
                  <a:srgbClr val="000000"/>
                </a:solidFill>
                <a:latin typeface="Arial" panose="020B0604020202020204" pitchFamily="34" charset="0"/>
                <a:ea typeface="ヒラギノ角ゴ Pro W3"/>
              </a:rPr>
              <a:t>Understand the nature of UX design</a:t>
            </a:r>
          </a:p>
          <a:p>
            <a:pPr marR="0" lvl="0" rtl="0">
              <a:lnSpc>
                <a:spcPct val="110000"/>
              </a:lnSpc>
            </a:pPr>
            <a:r>
              <a:rPr lang="en-US" baseline="0" dirty="0">
                <a:solidFill>
                  <a:srgbClr val="000000"/>
                </a:solidFill>
                <a:latin typeface="Arial" panose="020B0604020202020204" pitchFamily="34" charset="0"/>
                <a:ea typeface="ヒラギノ角ゴ Pro W3"/>
              </a:rPr>
              <a:t>Understand the four processes involved in design: understanding, design, envisionment, evaluation</a:t>
            </a:r>
          </a:p>
          <a:p>
            <a:pPr marR="0" lvl="0" rtl="0">
              <a:lnSpc>
                <a:spcPct val="110000"/>
              </a:lnSpc>
            </a:pPr>
            <a:r>
              <a:rPr lang="en-US" baseline="0" dirty="0">
                <a:solidFill>
                  <a:srgbClr val="000000"/>
                </a:solidFill>
                <a:latin typeface="Arial" panose="020B0604020202020204" pitchFamily="34" charset="0"/>
                <a:ea typeface="ヒラギノ角ゴ Pro W3"/>
              </a:rPr>
              <a:t>Understand the centrality of evaluation in </a:t>
            </a:r>
            <a:r>
              <a:rPr lang="en-US" baseline="0" dirty="0" smtClean="0">
                <a:solidFill>
                  <a:srgbClr val="000000"/>
                </a:solidFill>
                <a:latin typeface="Arial" panose="020B0604020202020204" pitchFamily="34" charset="0"/>
                <a:ea typeface="ヒラギノ角ゴ Pro W3"/>
              </a:rPr>
              <a:t>   human-centered </a:t>
            </a:r>
            <a:r>
              <a:rPr lang="en-US" baseline="0" dirty="0">
                <a:solidFill>
                  <a:srgbClr val="000000"/>
                </a:solidFill>
                <a:latin typeface="Arial" panose="020B0604020202020204" pitchFamily="34" charset="0"/>
                <a:ea typeface="ヒラギノ角ゴ Pro W3"/>
              </a:rPr>
              <a:t>design</a:t>
            </a:r>
          </a:p>
          <a:p>
            <a:pPr marR="0" lvl="0" rtl="0">
              <a:lnSpc>
                <a:spcPct val="110000"/>
              </a:lnSpc>
            </a:pPr>
            <a:r>
              <a:rPr lang="en-US" baseline="0" dirty="0">
                <a:solidFill>
                  <a:srgbClr val="000000"/>
                </a:solidFill>
                <a:latin typeface="Arial" panose="020B0604020202020204" pitchFamily="34" charset="0"/>
                <a:ea typeface="ヒラギノ角ゴ Pro W3"/>
              </a:rPr>
              <a:t>Understand the centrality of evaluation to </a:t>
            </a:r>
            <a:r>
              <a:rPr lang="en-US" baseline="0" dirty="0" smtClean="0">
                <a:solidFill>
                  <a:srgbClr val="000000"/>
                </a:solidFill>
                <a:latin typeface="Arial" panose="020B0604020202020204" pitchFamily="34" charset="0"/>
                <a:ea typeface="ヒラギノ角ゴ Pro W3"/>
              </a:rPr>
              <a:t>   human-centred </a:t>
            </a:r>
            <a:r>
              <a:rPr lang="en-US" baseline="0" dirty="0">
                <a:solidFill>
                  <a:srgbClr val="000000"/>
                </a:solidFill>
                <a:latin typeface="Arial" panose="020B0604020202020204" pitchFamily="34" charset="0"/>
                <a:ea typeface="ヒラギノ角ゴ Pro W3"/>
              </a:rPr>
              <a:t>UX</a:t>
            </a:r>
          </a:p>
          <a:p>
            <a:pPr marR="0" lvl="0" rtl="0">
              <a:lnSpc>
                <a:spcPct val="110000"/>
              </a:lnSpc>
            </a:pPr>
            <a:r>
              <a:rPr lang="en-US" baseline="0" dirty="0">
                <a:solidFill>
                  <a:srgbClr val="000000"/>
                </a:solidFill>
                <a:latin typeface="Arial" panose="020B0604020202020204" pitchFamily="34" charset="0"/>
                <a:ea typeface="ヒラギノ角ゴ Pro W3"/>
              </a:rPr>
              <a:t>Understand the use of personas in UX</a:t>
            </a:r>
          </a:p>
          <a:p>
            <a:pPr marR="0" lvl="0" rtl="0">
              <a:lnSpc>
                <a:spcPct val="110000"/>
              </a:lnSpc>
            </a:pPr>
            <a:r>
              <a:rPr lang="en-US" dirty="0">
                <a:solidFill>
                  <a:srgbClr val="000000"/>
                </a:solidFill>
                <a:latin typeface="Arial" panose="020B0604020202020204" pitchFamily="34" charset="0"/>
                <a:ea typeface="ヒラギノ角ゴ Pro W3"/>
              </a:rPr>
              <a:t>Understand the use of scenarios in UX</a:t>
            </a:r>
            <a:endParaRPr lang="en-US" baseline="0" dirty="0">
              <a:solidFill>
                <a:srgbClr val="000000"/>
              </a:solidFill>
              <a:latin typeface="Arial" panose="020B0604020202020204" pitchFamily="34" charset="0"/>
              <a:ea typeface="ヒラギノ角ゴ Pro W3"/>
            </a:endParaRPr>
          </a:p>
          <a:p>
            <a:pPr marR="0" lvl="0" rtl="0">
              <a:lnSpc>
                <a:spcPct val="110000"/>
              </a:lnSpc>
            </a:pPr>
            <a:r>
              <a:rPr lang="en-US" baseline="0" dirty="0">
                <a:solidFill>
                  <a:srgbClr val="000000"/>
                </a:solidFill>
                <a:latin typeface="Arial" panose="020B0604020202020204" pitchFamily="34" charset="0"/>
                <a:ea typeface="ヒラギノ角ゴ Pro W3"/>
              </a:rPr>
              <a:t>Be able to use scenarios throughout </a:t>
            </a:r>
            <a:r>
              <a:rPr lang="en-US" baseline="0" dirty="0" smtClean="0">
                <a:solidFill>
                  <a:srgbClr val="000000"/>
                </a:solidFill>
                <a:latin typeface="Arial" panose="020B0604020202020204" pitchFamily="34" charset="0"/>
                <a:ea typeface="ヒラギノ角ゴ Pro W3"/>
              </a:rPr>
              <a:t>the</a:t>
            </a:r>
            <a:r>
              <a:rPr lang="en-US" dirty="0" smtClean="0">
                <a:solidFill>
                  <a:srgbClr val="000000"/>
                </a:solidFill>
                <a:latin typeface="Arial" panose="020B0604020202020204" pitchFamily="34" charset="0"/>
                <a:ea typeface="ヒラギノ角ゴ Pro W3"/>
              </a:rPr>
              <a:t> </a:t>
            </a:r>
            <a:r>
              <a:rPr lang="en-US" baseline="0" dirty="0" smtClean="0">
                <a:solidFill>
                  <a:srgbClr val="000000"/>
                </a:solidFill>
                <a:latin typeface="Arial" panose="020B0604020202020204" pitchFamily="34" charset="0"/>
                <a:ea typeface="ヒラギノ角ゴ Pro W3"/>
              </a:rPr>
              <a:t>UX </a:t>
            </a:r>
            <a:r>
              <a:rPr lang="en-US" baseline="0" dirty="0">
                <a:solidFill>
                  <a:srgbClr val="000000"/>
                </a:solidFill>
                <a:latin typeface="Arial" panose="020B0604020202020204" pitchFamily="34" charset="0"/>
                <a:ea typeface="ヒラギノ角ゴ Pro W3"/>
              </a:rPr>
              <a:t>design process</a:t>
            </a:r>
          </a:p>
          <a:p>
            <a:pPr marR="5180" lvl="0" rtl="0"/>
            <a:endParaRPr lang="en-US" baseline="0" dirty="0">
              <a:solidFill>
                <a:srgbClr val="000000"/>
              </a:solidFill>
              <a:latin typeface="Arial" panose="020B0604020202020204" pitchFamily="34" charset="0"/>
              <a:ea typeface="ヒラギノ角ゴ Pro W3"/>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10344" y="341569"/>
            <a:ext cx="8723312" cy="701228"/>
          </a:xfrm>
        </p:spPr>
        <p:txBody>
          <a:bodyPr>
            <a:normAutofit fontScale="90000"/>
          </a:bodyPr>
          <a:lstStyle/>
          <a:p>
            <a:pPr marR="0" rtl="0"/>
            <a:r>
              <a:rPr lang="en-US" b="1" baseline="0" dirty="0">
                <a:latin typeface="Arial" panose="020B0604020202020204" pitchFamily="34" charset="0"/>
                <a:ea typeface="ヒラギノ角ゴ Pro W3"/>
              </a:rPr>
              <a:t>Five key problems of design (from Carroll)</a:t>
            </a:r>
          </a:p>
        </p:txBody>
      </p:sp>
      <p:sp>
        <p:nvSpPr>
          <p:cNvPr id="3" name="Text Placeholder 2"/>
          <p:cNvSpPr>
            <a:spLocks noGrp="1"/>
          </p:cNvSpPr>
          <p:nvPr>
            <p:ph type="body" idx="4294967295"/>
          </p:nvPr>
        </p:nvSpPr>
        <p:spPr>
          <a:xfrm>
            <a:off x="672819" y="1422011"/>
            <a:ext cx="8229600" cy="4464496"/>
          </a:xfrm>
        </p:spPr>
        <p:txBody>
          <a:bodyPr>
            <a:normAutofit fontScale="62500" lnSpcReduction="20000"/>
          </a:bodyPr>
          <a:lstStyle/>
          <a:p>
            <a:pPr marR="0" lvl="0" rtl="0">
              <a:lnSpc>
                <a:spcPct val="120000"/>
              </a:lnSpc>
            </a:pPr>
            <a:r>
              <a:rPr lang="en-US" baseline="0" dirty="0">
                <a:solidFill>
                  <a:srgbClr val="000000"/>
                </a:solidFill>
                <a:latin typeface="Arial" panose="020B0604020202020204" pitchFamily="34" charset="0"/>
                <a:ea typeface="ヒラギノ角ゴ Pro W3"/>
              </a:rPr>
              <a:t>The external factors that constrain design </a:t>
            </a:r>
            <a:r>
              <a:rPr lang="en-US" baseline="0" dirty="0" smtClean="0">
                <a:solidFill>
                  <a:srgbClr val="000000"/>
                </a:solidFill>
                <a:latin typeface="Arial" panose="020B0604020202020204" pitchFamily="34" charset="0"/>
                <a:ea typeface="ヒラギノ角ゴ Pro W3"/>
              </a:rPr>
              <a:t>are </a:t>
            </a:r>
            <a:r>
              <a:rPr lang="en-US" baseline="0" dirty="0">
                <a:solidFill>
                  <a:srgbClr val="000000"/>
                </a:solidFill>
                <a:latin typeface="Arial" panose="020B0604020202020204" pitchFamily="34" charset="0"/>
                <a:ea typeface="ヒラギノ角ゴ Pro W3"/>
              </a:rPr>
              <a:t>time constraints, lack of resources, having to fit in with existing designs and so on.</a:t>
            </a:r>
          </a:p>
          <a:p>
            <a:pPr marR="0" lvl="0" rtl="0">
              <a:lnSpc>
                <a:spcPct val="120000"/>
              </a:lnSpc>
            </a:pPr>
            <a:r>
              <a:rPr lang="en-US" baseline="0" dirty="0">
                <a:solidFill>
                  <a:srgbClr val="000000"/>
                </a:solidFill>
                <a:latin typeface="Arial" panose="020B0604020202020204" pitchFamily="34" charset="0"/>
                <a:ea typeface="ヒラギノ角ゴ Pro W3"/>
              </a:rPr>
              <a:t>Design moves have many effects and create many possibilities, </a:t>
            </a:r>
            <a:r>
              <a:rPr lang="en-US" baseline="0" dirty="0" smtClean="0">
                <a:solidFill>
                  <a:srgbClr val="000000"/>
                </a:solidFill>
                <a:latin typeface="Arial" panose="020B0604020202020204" pitchFamily="34" charset="0"/>
                <a:ea typeface="ヒラギノ角ゴ Pro W3"/>
              </a:rPr>
              <a:t>that is, </a:t>
            </a:r>
            <a:r>
              <a:rPr lang="en-US" baseline="0" dirty="0">
                <a:solidFill>
                  <a:srgbClr val="000000"/>
                </a:solidFill>
                <a:latin typeface="Arial" panose="020B0604020202020204" pitchFamily="34" charset="0"/>
                <a:ea typeface="ヒラギノ角ゴ Pro W3"/>
              </a:rPr>
              <a:t>a single design decision can have an impact in many areas and these need to be explored and evaluated.</a:t>
            </a:r>
          </a:p>
          <a:p>
            <a:pPr marR="0" lvl="0" rtl="0">
              <a:lnSpc>
                <a:spcPct val="120000"/>
              </a:lnSpc>
            </a:pPr>
            <a:r>
              <a:rPr lang="en-US" baseline="0" dirty="0">
                <a:solidFill>
                  <a:srgbClr val="000000"/>
                </a:solidFill>
                <a:latin typeface="Arial" panose="020B0604020202020204" pitchFamily="34" charset="0"/>
                <a:ea typeface="ヒラギノ角ゴ Pro W3"/>
              </a:rPr>
              <a:t>How scientific knowledge and generic solutions lag behind specific </a:t>
            </a:r>
            <a:r>
              <a:rPr lang="en-US" baseline="0" dirty="0" smtClean="0">
                <a:solidFill>
                  <a:srgbClr val="000000"/>
                </a:solidFill>
                <a:latin typeface="Arial" panose="020B0604020202020204" pitchFamily="34" charset="0"/>
                <a:ea typeface="ヒラギノ角ゴ Pro W3"/>
              </a:rPr>
              <a:t>situations? </a:t>
            </a:r>
            <a:r>
              <a:rPr lang="en-US" baseline="0" dirty="0">
                <a:solidFill>
                  <a:srgbClr val="000000"/>
                </a:solidFill>
                <a:latin typeface="Arial" panose="020B0604020202020204" pitchFamily="34" charset="0"/>
                <a:ea typeface="ヒラギノ角ゴ Pro W3"/>
              </a:rPr>
              <a:t>This point concerns generalities. In other design disciplines, general design solutions to general design problems have evolved over the years. In interactive systems </a:t>
            </a:r>
            <a:r>
              <a:rPr lang="en-US" baseline="0" dirty="0" smtClean="0">
                <a:solidFill>
                  <a:srgbClr val="000000"/>
                </a:solidFill>
                <a:latin typeface="Arial" panose="020B0604020202020204" pitchFamily="34" charset="0"/>
                <a:ea typeface="ヒラギノ角ゴ Pro W3"/>
              </a:rPr>
              <a:t>design, </a:t>
            </a:r>
            <a:r>
              <a:rPr lang="en-US" baseline="0" dirty="0">
                <a:solidFill>
                  <a:srgbClr val="000000"/>
                </a:solidFill>
                <a:latin typeface="Arial" panose="020B0604020202020204" pitchFamily="34" charset="0"/>
                <a:ea typeface="ヒラギノ角ゴ Pro W3"/>
              </a:rPr>
              <a:t>this does not happen because the technology changes as soon as, or even before, general solutions have been discovered.</a:t>
            </a:r>
          </a:p>
          <a:p>
            <a:pPr marR="0" lvl="0" rtl="0">
              <a:lnSpc>
                <a:spcPct val="120000"/>
              </a:lnSpc>
            </a:pPr>
            <a:r>
              <a:rPr lang="en-US" baseline="0" dirty="0">
                <a:solidFill>
                  <a:srgbClr val="000000"/>
                </a:solidFill>
                <a:latin typeface="Arial" panose="020B0604020202020204" pitchFamily="34" charset="0"/>
                <a:ea typeface="ヒラギノ角ゴ Pro W3"/>
              </a:rPr>
              <a:t>The importance of reflection and action in </a:t>
            </a:r>
            <a:r>
              <a:rPr lang="en-US" baseline="0" dirty="0" smtClean="0">
                <a:solidFill>
                  <a:srgbClr val="000000"/>
                </a:solidFill>
                <a:latin typeface="Arial" panose="020B0604020202020204" pitchFamily="34" charset="0"/>
                <a:ea typeface="ヒラギノ角ゴ Pro W3"/>
              </a:rPr>
              <a:t>design is also a concern.</a:t>
            </a:r>
            <a:endParaRPr lang="en-US" baseline="0" dirty="0">
              <a:solidFill>
                <a:srgbClr val="000000"/>
              </a:solidFill>
              <a:latin typeface="Arial" panose="020B0604020202020204" pitchFamily="34" charset="0"/>
              <a:ea typeface="ヒラギノ角ゴ Pro W3"/>
            </a:endParaRPr>
          </a:p>
          <a:p>
            <a:pPr marR="0" lvl="0" rtl="0">
              <a:lnSpc>
                <a:spcPct val="120000"/>
              </a:lnSpc>
            </a:pPr>
            <a:r>
              <a:rPr lang="en-US" baseline="0" dirty="0">
                <a:solidFill>
                  <a:srgbClr val="000000"/>
                </a:solidFill>
                <a:latin typeface="Arial" panose="020B0604020202020204" pitchFamily="34" charset="0"/>
                <a:ea typeface="ヒラギノ角ゴ Pro W3"/>
              </a:rPr>
              <a:t>The slippery nature of design </a:t>
            </a:r>
            <a:r>
              <a:rPr lang="en-US" baseline="0" dirty="0" smtClean="0">
                <a:solidFill>
                  <a:srgbClr val="000000"/>
                </a:solidFill>
                <a:latin typeface="Arial" panose="020B0604020202020204" pitchFamily="34" charset="0"/>
                <a:ea typeface="ヒラギノ角ゴ Pro W3"/>
              </a:rPr>
              <a:t>problems needs to be considered.</a:t>
            </a:r>
            <a:endParaRPr lang="en-US" baseline="0" dirty="0">
              <a:solidFill>
                <a:srgbClr val="000000"/>
              </a:solidFill>
              <a:latin typeface="Arial" panose="020B0604020202020204" pitchFamily="34" charset="0"/>
              <a:ea typeface="ヒラギノ角ゴ Pro W3"/>
            </a:endParaRPr>
          </a:p>
          <a:p>
            <a:pPr marR="5180" lvl="0" rtl="0"/>
            <a:endParaRPr lang="en-US" baseline="0" dirty="0">
              <a:solidFill>
                <a:srgbClr val="000000"/>
              </a:solidFill>
              <a:latin typeface="Arial" panose="020B0604020202020204" pitchFamily="34" charset="0"/>
              <a:ea typeface="ヒラギノ角ゴ Pro W3"/>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555776" y="2207920"/>
            <a:ext cx="4050648" cy="3669352"/>
          </a:xfrm>
          <a:prstGeom prst="rect">
            <a:avLst/>
          </a:prstGeom>
        </p:spPr>
      </p:pic>
      <p:sp>
        <p:nvSpPr>
          <p:cNvPr id="3" name="Title 1"/>
          <p:cNvSpPr txBox="1">
            <a:spLocks/>
          </p:cNvSpPr>
          <p:nvPr/>
        </p:nvSpPr>
        <p:spPr bwMode="auto">
          <a:xfrm>
            <a:off x="651164" y="260648"/>
            <a:ext cx="8229600" cy="19138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3600" b="1">
                <a:solidFill>
                  <a:srgbClr val="007FA3"/>
                </a:solidFill>
                <a:latin typeface="+mj-lt"/>
                <a:ea typeface="+mj-ea"/>
                <a:cs typeface="+mj-cs"/>
              </a:defRPr>
            </a:lvl1pPr>
            <a:lvl2pPr algn="ctr" rtl="0" eaLnBrk="0" fontAlgn="base" hangingPunct="0">
              <a:spcBef>
                <a:spcPct val="0"/>
              </a:spcBef>
              <a:spcAft>
                <a:spcPct val="0"/>
              </a:spcAft>
              <a:defRPr sz="4000" b="1">
                <a:solidFill>
                  <a:srgbClr val="007FA3"/>
                </a:solidFill>
                <a:latin typeface="Arial" pitchFamily="34" charset="0"/>
              </a:defRPr>
            </a:lvl2pPr>
            <a:lvl3pPr algn="ctr" rtl="0" eaLnBrk="0" fontAlgn="base" hangingPunct="0">
              <a:spcBef>
                <a:spcPct val="0"/>
              </a:spcBef>
              <a:spcAft>
                <a:spcPct val="0"/>
              </a:spcAft>
              <a:defRPr sz="4000" b="1">
                <a:solidFill>
                  <a:srgbClr val="007FA3"/>
                </a:solidFill>
                <a:latin typeface="Arial" pitchFamily="34" charset="0"/>
              </a:defRPr>
            </a:lvl3pPr>
            <a:lvl4pPr algn="ctr" rtl="0" eaLnBrk="0" fontAlgn="base" hangingPunct="0">
              <a:spcBef>
                <a:spcPct val="0"/>
              </a:spcBef>
              <a:spcAft>
                <a:spcPct val="0"/>
              </a:spcAft>
              <a:defRPr sz="4000" b="1">
                <a:solidFill>
                  <a:srgbClr val="007FA3"/>
                </a:solidFill>
                <a:latin typeface="Arial" pitchFamily="34" charset="0"/>
              </a:defRPr>
            </a:lvl4pPr>
            <a:lvl5pPr algn="ctr" rtl="0" eaLnBrk="0" fontAlgn="base" hangingPunct="0">
              <a:spcBef>
                <a:spcPct val="0"/>
              </a:spcBef>
              <a:spcAft>
                <a:spcPct val="0"/>
              </a:spcAft>
              <a:defRPr sz="4000" b="1">
                <a:solidFill>
                  <a:srgbClr val="007FA3"/>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a:lstStyle>
          <a:p>
            <a:pPr algn="l" defTabSz="914400"/>
            <a:r>
              <a:rPr lang="en-US" kern="0" dirty="0" smtClean="0">
                <a:latin typeface="Arial" panose="020B0604020202020204" pitchFamily="34" charset="0"/>
                <a:ea typeface="ヒラギノ角ゴ Pro W3"/>
              </a:rPr>
              <a:t>Figure 3.7</a:t>
            </a:r>
          </a:p>
          <a:p>
            <a:pPr algn="l" defTabSz="914400"/>
            <a:r>
              <a:rPr lang="en-US" kern="0" dirty="0" smtClean="0">
                <a:latin typeface="Arial" panose="020B0604020202020204" pitchFamily="34" charset="0"/>
                <a:ea typeface="ヒラギノ角ゴ Pro W3"/>
              </a:rPr>
              <a:t>Challenges </a:t>
            </a:r>
            <a:r>
              <a:rPr lang="en-US" kern="0" dirty="0">
                <a:latin typeface="Arial" panose="020B0604020202020204" pitchFamily="34" charset="0"/>
                <a:ea typeface="ヒラギノ角ゴ Pro W3"/>
              </a:rPr>
              <a:t>and approaches in scenario-based design</a:t>
            </a:r>
            <a:endParaRPr lang="en-US" kern="0" dirty="0">
              <a:latin typeface="Arial"/>
              <a:ea typeface="ヒラギノ角ゴ Pro W3"/>
            </a:endParaRPr>
          </a:p>
        </p:txBody>
      </p:sp>
      <p:sp>
        <p:nvSpPr>
          <p:cNvPr id="2" name="TextBox 1"/>
          <p:cNvSpPr txBox="1"/>
          <p:nvPr/>
        </p:nvSpPr>
        <p:spPr>
          <a:xfrm>
            <a:off x="669828" y="5975014"/>
            <a:ext cx="6931706" cy="338554"/>
          </a:xfrm>
          <a:prstGeom prst="rect">
            <a:avLst/>
          </a:prstGeom>
          <a:noFill/>
        </p:spPr>
        <p:txBody>
          <a:bodyPr wrap="none" rtlCol="0">
            <a:spAutoFit/>
          </a:bodyPr>
          <a:lstStyle/>
          <a:p>
            <a:r>
              <a:rPr lang="en-US" sz="800" i="1" dirty="0" smtClean="0"/>
              <a:t>Source</a:t>
            </a:r>
            <a:r>
              <a:rPr lang="en-US" sz="800" dirty="0"/>
              <a:t>: After John M. Carroll. </a:t>
            </a:r>
            <a:r>
              <a:rPr lang="en-US" sz="800" i="1" dirty="0"/>
              <a:t>Making Use: Scenario-based Design of Human-Computer Interactions</a:t>
            </a:r>
            <a:r>
              <a:rPr lang="en-US" sz="800" dirty="0"/>
              <a:t>. Fig. 3.2, p. 69 © 2000 Massachusetts Institute</a:t>
            </a:r>
          </a:p>
          <a:p>
            <a:r>
              <a:rPr lang="en-US" sz="800" dirty="0"/>
              <a:t>of Technology, by permission of The MIT </a:t>
            </a:r>
            <a:r>
              <a:rPr lang="en-US" sz="800" dirty="0" smtClean="0"/>
              <a:t>Press</a:t>
            </a:r>
            <a:endParaRPr lang="en-IN" sz="800" dirty="0"/>
          </a:p>
        </p:txBody>
      </p:sp>
      <p:sp>
        <p:nvSpPr>
          <p:cNvPr id="5" name="Rectangle 4"/>
          <p:cNvSpPr/>
          <p:nvPr/>
        </p:nvSpPr>
        <p:spPr>
          <a:xfrm>
            <a:off x="2480420" y="2113241"/>
            <a:ext cx="4122656" cy="3744416"/>
          </a:xfrm>
          <a:prstGeom prst="rect">
            <a:avLst/>
          </a:prstGeom>
          <a:noFill/>
          <a:ln w="12700">
            <a:solidFill>
              <a:srgbClr val="9D9D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2996893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457200" y="323131"/>
            <a:ext cx="8229600" cy="701228"/>
          </a:xfrm>
        </p:spPr>
        <p:txBody>
          <a:bodyPr/>
          <a:lstStyle/>
          <a:p>
            <a:pPr marR="0" rtl="0"/>
            <a:r>
              <a:rPr lang="en-US" b="1" baseline="0" dirty="0">
                <a:latin typeface="Arial" panose="020B0604020202020204" pitchFamily="34" charset="0"/>
                <a:ea typeface="ヒラギノ角ゴ Pro W3"/>
              </a:rPr>
              <a:t>Motivations</a:t>
            </a:r>
          </a:p>
        </p:txBody>
      </p:sp>
      <p:sp>
        <p:nvSpPr>
          <p:cNvPr id="3" name="Text Placeholder 2"/>
          <p:cNvSpPr>
            <a:spLocks noGrp="1"/>
          </p:cNvSpPr>
          <p:nvPr>
            <p:ph type="body" idx="4294967295"/>
          </p:nvPr>
        </p:nvSpPr>
        <p:spPr>
          <a:xfrm>
            <a:off x="662880" y="1412776"/>
            <a:ext cx="8229600" cy="4796954"/>
          </a:xfrm>
        </p:spPr>
        <p:txBody>
          <a:bodyPr>
            <a:normAutofit fontScale="70000" lnSpcReduction="20000"/>
          </a:bodyPr>
          <a:lstStyle/>
          <a:p>
            <a:pPr marR="0" lvl="0" rtl="0">
              <a:lnSpc>
                <a:spcPct val="120000"/>
              </a:lnSpc>
            </a:pPr>
            <a:r>
              <a:rPr lang="en-US" baseline="0" dirty="0">
                <a:solidFill>
                  <a:srgbClr val="000000"/>
                </a:solidFill>
                <a:latin typeface="Arial" panose="020B0604020202020204" pitchFamily="34" charset="0"/>
                <a:ea typeface="ヒラギノ角ゴ Pro W3"/>
              </a:rPr>
              <a:t>One central theme of the explorations concerned the motivational approaches that would be suitable for different scenarios and personas. </a:t>
            </a:r>
          </a:p>
          <a:p>
            <a:pPr marR="0" lvl="0" rtl="0">
              <a:lnSpc>
                <a:spcPct val="120000"/>
              </a:lnSpc>
            </a:pPr>
            <a:r>
              <a:rPr lang="en-US" baseline="0" dirty="0">
                <a:solidFill>
                  <a:srgbClr val="000000"/>
                </a:solidFill>
                <a:latin typeface="Arial" panose="020B0604020202020204" pitchFamily="34" charset="0"/>
                <a:ea typeface="ヒラギノ角ゴ Pro W3"/>
              </a:rPr>
              <a:t>The Sandy persona would need more encouragement and persuasion to exercise than the Mari persona perhaps by preventing a recorded television program from being shown until training is completed.</a:t>
            </a:r>
          </a:p>
          <a:p>
            <a:pPr marR="0" lvl="0" rtl="0">
              <a:lnSpc>
                <a:spcPct val="120000"/>
              </a:lnSpc>
            </a:pPr>
            <a:r>
              <a:rPr lang="en-US" baseline="0" dirty="0" smtClean="0">
                <a:solidFill>
                  <a:srgbClr val="000000"/>
                </a:solidFill>
                <a:latin typeface="Arial" panose="020B0604020202020204" pitchFamily="34" charset="0"/>
                <a:ea typeface="ヒラギノ角ゴ Pro W3"/>
              </a:rPr>
              <a:t>Another </a:t>
            </a:r>
            <a:r>
              <a:rPr lang="en-US" baseline="0" dirty="0">
                <a:solidFill>
                  <a:srgbClr val="000000"/>
                </a:solidFill>
                <a:latin typeface="Arial" panose="020B0604020202020204" pitchFamily="34" charset="0"/>
                <a:ea typeface="ヒラギノ角ゴ Pro W3"/>
              </a:rPr>
              <a:t>aspect, concerning social networking, was explored through the Bjorn persona. </a:t>
            </a:r>
          </a:p>
          <a:p>
            <a:pPr marR="0" lvl="0" rtl="0">
              <a:lnSpc>
                <a:spcPct val="120000"/>
              </a:lnSpc>
            </a:pPr>
            <a:r>
              <a:rPr lang="en-US" baseline="0" dirty="0">
                <a:solidFill>
                  <a:srgbClr val="000000"/>
                </a:solidFill>
                <a:latin typeface="Arial" panose="020B0604020202020204" pitchFamily="34" charset="0"/>
                <a:ea typeface="ヒラギノ角ゴ Pro W3"/>
              </a:rPr>
              <a:t>Thus the personas were developed to reflect particular design issues and values. </a:t>
            </a:r>
          </a:p>
          <a:p>
            <a:pPr marR="0" lvl="0" rtl="0">
              <a:lnSpc>
                <a:spcPct val="120000"/>
              </a:lnSpc>
            </a:pPr>
            <a:r>
              <a:rPr lang="en-US" baseline="0" dirty="0">
                <a:solidFill>
                  <a:srgbClr val="000000"/>
                </a:solidFill>
                <a:latin typeface="Arial" panose="020B0604020202020204" pitchFamily="34" charset="0"/>
                <a:ea typeface="ヒラギノ角ゴ Pro W3"/>
              </a:rPr>
              <a:t>The whole issue of persuasion technologies is a difficult one for interaction design.</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457200" y="394941"/>
            <a:ext cx="8229600" cy="557212"/>
          </a:xfrm>
        </p:spPr>
        <p:txBody>
          <a:bodyPr/>
          <a:lstStyle/>
          <a:p>
            <a:pPr marR="0" rtl="0"/>
            <a:r>
              <a:rPr lang="en-US" b="1" baseline="0" dirty="0">
                <a:latin typeface="Arial" panose="020B0604020202020204" pitchFamily="34" charset="0"/>
                <a:ea typeface="ヒラギノ角ゴ Pro W3"/>
              </a:rPr>
              <a:t>Captology</a:t>
            </a:r>
          </a:p>
        </p:txBody>
      </p:sp>
      <p:sp>
        <p:nvSpPr>
          <p:cNvPr id="3" name="Text Placeholder 2"/>
          <p:cNvSpPr>
            <a:spLocks noGrp="1"/>
          </p:cNvSpPr>
          <p:nvPr>
            <p:ph type="body" idx="4294967295"/>
          </p:nvPr>
        </p:nvSpPr>
        <p:spPr>
          <a:xfrm>
            <a:off x="674563" y="1432074"/>
            <a:ext cx="8229600" cy="5045893"/>
          </a:xfrm>
        </p:spPr>
        <p:txBody>
          <a:bodyPr>
            <a:normAutofit fontScale="47500" lnSpcReduction="20000"/>
          </a:bodyPr>
          <a:lstStyle/>
          <a:p>
            <a:pPr marR="0" lvl="0" rtl="0">
              <a:lnSpc>
                <a:spcPct val="120000"/>
              </a:lnSpc>
            </a:pPr>
            <a:r>
              <a:rPr lang="en-US" sz="3800" baseline="0" dirty="0">
                <a:solidFill>
                  <a:srgbClr val="000000"/>
                </a:solidFill>
                <a:latin typeface="Arial" panose="020B0604020202020204" pitchFamily="34" charset="0"/>
                <a:ea typeface="ヒラギノ角ゴ Pro W3"/>
              </a:rPr>
              <a:t>The basic aim of captology is to persuade people to do things they otherwise would not do. </a:t>
            </a:r>
          </a:p>
          <a:p>
            <a:pPr marR="0" lvl="0" rtl="0">
              <a:lnSpc>
                <a:spcPct val="120000"/>
              </a:lnSpc>
            </a:pPr>
            <a:r>
              <a:rPr lang="en-US" sz="3800" baseline="0" dirty="0">
                <a:solidFill>
                  <a:srgbClr val="000000"/>
                </a:solidFill>
                <a:latin typeface="Arial" panose="020B0604020202020204" pitchFamily="34" charset="0"/>
                <a:ea typeface="ヒラギノ角ゴ Pro W3"/>
              </a:rPr>
              <a:t>Who are we, as designers, to persuade people to do something they don’t want to do. </a:t>
            </a:r>
          </a:p>
          <a:p>
            <a:pPr marR="0" lvl="0" rtl="0">
              <a:lnSpc>
                <a:spcPct val="120000"/>
              </a:lnSpc>
            </a:pPr>
            <a:r>
              <a:rPr lang="en-US" sz="3800" baseline="0" dirty="0">
                <a:solidFill>
                  <a:srgbClr val="000000"/>
                </a:solidFill>
                <a:latin typeface="Arial" panose="020B0604020202020204" pitchFamily="34" charset="0"/>
                <a:ea typeface="ヒラギノ角ゴ Pro W3"/>
              </a:rPr>
              <a:t>However, we can see examples, such as the Sandy persona, where persuading him to exercise is for his own good. </a:t>
            </a:r>
          </a:p>
          <a:p>
            <a:pPr marR="0" lvl="0" rtl="0">
              <a:lnSpc>
                <a:spcPct val="120000"/>
              </a:lnSpc>
            </a:pPr>
            <a:r>
              <a:rPr lang="en-US" sz="3800" baseline="0" dirty="0">
                <a:solidFill>
                  <a:srgbClr val="000000"/>
                </a:solidFill>
                <a:latin typeface="Arial" panose="020B0604020202020204" pitchFamily="34" charset="0"/>
                <a:ea typeface="ヒラギノ角ゴ Pro W3"/>
              </a:rPr>
              <a:t>We also need to persuade people to take precautions if things are dangerous. </a:t>
            </a:r>
          </a:p>
          <a:p>
            <a:pPr marR="0" lvl="0" rtl="0">
              <a:lnSpc>
                <a:spcPct val="120000"/>
              </a:lnSpc>
            </a:pPr>
            <a:r>
              <a:rPr lang="en-US" sz="3800" baseline="0" dirty="0">
                <a:solidFill>
                  <a:srgbClr val="000000"/>
                </a:solidFill>
                <a:latin typeface="Arial" panose="020B0604020202020204" pitchFamily="34" charset="0"/>
                <a:ea typeface="ヒラギノ角ゴ Pro W3"/>
              </a:rPr>
              <a:t>I am quite happy that a software system persuaded me to save my work before the system crashes (on the other hand why did the system not just save it for me?). </a:t>
            </a:r>
          </a:p>
          <a:p>
            <a:pPr marR="0" lvl="0" rtl="0">
              <a:lnSpc>
                <a:spcPct val="120000"/>
              </a:lnSpc>
            </a:pPr>
            <a:r>
              <a:rPr lang="en-US" sz="3800" baseline="0" dirty="0">
                <a:solidFill>
                  <a:srgbClr val="000000"/>
                </a:solidFill>
                <a:latin typeface="Arial" panose="020B0604020202020204" pitchFamily="34" charset="0"/>
                <a:ea typeface="ヒラギノ角ゴ Pro W3"/>
              </a:rPr>
              <a:t>Persuasion is ‘a non-coercive attempt to change attitudes or behaviors of people’ (Fogg, Cuellar and Danielson, 2008). </a:t>
            </a:r>
          </a:p>
          <a:p>
            <a:pPr marR="0" lvl="0" rtl="0">
              <a:lnSpc>
                <a:spcPct val="120000"/>
              </a:lnSpc>
            </a:pPr>
            <a:r>
              <a:rPr lang="en-US" sz="3800" baseline="0" dirty="0">
                <a:solidFill>
                  <a:srgbClr val="000000"/>
                </a:solidFill>
                <a:latin typeface="Arial" panose="020B0604020202020204" pitchFamily="34" charset="0"/>
                <a:ea typeface="ヒラギノ角ゴ Pro W3"/>
              </a:rPr>
              <a:t>However, if this is persuading me to buy something that I cannot afford, then it is not good at all, whether it is non-coercive or not. </a:t>
            </a:r>
          </a:p>
          <a:p>
            <a:pPr marR="0" lvl="0" rtl="0">
              <a:lnSpc>
                <a:spcPct val="120000"/>
              </a:lnSpc>
            </a:pPr>
            <a:r>
              <a:rPr lang="en-US" sz="3800" baseline="0" dirty="0">
                <a:solidFill>
                  <a:srgbClr val="000000"/>
                </a:solidFill>
                <a:latin typeface="Arial" panose="020B0604020202020204" pitchFamily="34" charset="0"/>
                <a:ea typeface="ヒラギノ角ゴ Pro W3"/>
              </a:rPr>
              <a:t>This is an area of HCI where ethics and values must be taken seriously.</a:t>
            </a:r>
          </a:p>
          <a:p>
            <a:pPr marR="5180" lvl="0" rtl="0"/>
            <a:endParaRPr lang="en-US" baseline="0" dirty="0">
              <a:solidFill>
                <a:srgbClr val="000000"/>
              </a:solidFill>
              <a:latin typeface="Arial" panose="020B0604020202020204" pitchFamily="34" charset="0"/>
              <a:ea typeface="ヒラギノ角ゴ Pro W3"/>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457200" y="323131"/>
            <a:ext cx="8229600" cy="701228"/>
          </a:xfrm>
        </p:spPr>
        <p:txBody>
          <a:bodyPr/>
          <a:lstStyle/>
          <a:p>
            <a:pPr marR="0" rtl="0"/>
            <a:r>
              <a:rPr lang="en-US" b="1" baseline="0" dirty="0">
                <a:latin typeface="Arial" panose="020B0604020202020204" pitchFamily="34" charset="0"/>
                <a:ea typeface="ヒラギノ角ゴ Pro W3"/>
              </a:rPr>
              <a:t>Photopal</a:t>
            </a:r>
          </a:p>
        </p:txBody>
      </p:sp>
      <p:sp>
        <p:nvSpPr>
          <p:cNvPr id="3" name="Text Placeholder 2"/>
          <p:cNvSpPr>
            <a:spLocks noGrp="1"/>
          </p:cNvSpPr>
          <p:nvPr>
            <p:ph type="body" idx="4294967295"/>
          </p:nvPr>
        </p:nvSpPr>
        <p:spPr>
          <a:xfrm>
            <a:off x="672405" y="1443937"/>
            <a:ext cx="8229600" cy="4891211"/>
          </a:xfrm>
        </p:spPr>
        <p:txBody>
          <a:bodyPr>
            <a:noAutofit/>
          </a:bodyPr>
          <a:lstStyle/>
          <a:p>
            <a:pPr marR="0" lvl="0" rtl="0"/>
            <a:r>
              <a:rPr lang="en-US" sz="1600" baseline="0" dirty="0">
                <a:solidFill>
                  <a:srgbClr val="000000"/>
                </a:solidFill>
                <a:latin typeface="Arial" panose="020B0604020202020204" pitchFamily="34" charset="0"/>
                <a:ea typeface="ヒラギノ角ゴ Pro W3"/>
              </a:rPr>
              <a:t>In another </a:t>
            </a:r>
            <a:r>
              <a:rPr lang="en-US" sz="1600" baseline="0" dirty="0" smtClean="0">
                <a:solidFill>
                  <a:srgbClr val="000000"/>
                </a:solidFill>
                <a:latin typeface="Arial" panose="020B0604020202020204" pitchFamily="34" charset="0"/>
                <a:ea typeface="ヒラギノ角ゴ Pro W3"/>
              </a:rPr>
              <a:t>exploration, </a:t>
            </a:r>
            <a:r>
              <a:rPr lang="en-US" sz="1600" baseline="0" dirty="0">
                <a:solidFill>
                  <a:srgbClr val="000000"/>
                </a:solidFill>
                <a:latin typeface="Arial" panose="020B0604020202020204" pitchFamily="34" charset="0"/>
                <a:ea typeface="ヒラギノ角ゴ Pro W3"/>
              </a:rPr>
              <a:t>we looked at the concept of a companion to deal with digital photos. </a:t>
            </a:r>
          </a:p>
          <a:p>
            <a:pPr marR="0" lvl="0" rtl="0"/>
            <a:r>
              <a:rPr lang="en-US" sz="1600" baseline="0" dirty="0">
                <a:solidFill>
                  <a:srgbClr val="000000"/>
                </a:solidFill>
                <a:latin typeface="Arial" panose="020B0604020202020204" pitchFamily="34" charset="0"/>
                <a:ea typeface="ヒラギノ角ゴ Pro W3"/>
              </a:rPr>
              <a:t>Such a companion would be functional in helping organize, edit and share </a:t>
            </a:r>
            <a:r>
              <a:rPr lang="en-US" sz="1600" baseline="0" dirty="0" smtClean="0">
                <a:solidFill>
                  <a:srgbClr val="000000"/>
                </a:solidFill>
                <a:latin typeface="Arial" panose="020B0604020202020204" pitchFamily="34" charset="0"/>
                <a:ea typeface="ヒラギノ角ゴ Pro W3"/>
              </a:rPr>
              <a:t>photos </a:t>
            </a:r>
            <a:r>
              <a:rPr lang="en-US" sz="1600" baseline="0" dirty="0">
                <a:solidFill>
                  <a:srgbClr val="000000"/>
                </a:solidFill>
                <a:latin typeface="Arial" panose="020B0604020202020204" pitchFamily="34" charset="0"/>
                <a:ea typeface="ヒラギノ角ゴ Pro W3"/>
              </a:rPr>
              <a:t>but would also be a conversational partner. </a:t>
            </a:r>
          </a:p>
          <a:p>
            <a:pPr marR="0" lvl="0" rtl="0"/>
            <a:r>
              <a:rPr lang="en-US" sz="1600" baseline="0" dirty="0">
                <a:solidFill>
                  <a:srgbClr val="000000"/>
                </a:solidFill>
                <a:latin typeface="Arial" panose="020B0604020202020204" pitchFamily="34" charset="0"/>
                <a:ea typeface="ヒラギノ角ゴ Pro W3"/>
              </a:rPr>
              <a:t>We envisaged a companion that could discuss photos with its owner and perhaps reminisce about events and people.</a:t>
            </a:r>
          </a:p>
          <a:p>
            <a:pPr marR="0" lvl="0" rtl="0"/>
            <a:r>
              <a:rPr lang="en-US" sz="1600" baseline="0" dirty="0">
                <a:solidFill>
                  <a:srgbClr val="000000"/>
                </a:solidFill>
                <a:latin typeface="Arial" panose="020B0604020202020204" pitchFamily="34" charset="0"/>
                <a:ea typeface="ヒラギノ角ゴ Pro W3"/>
              </a:rPr>
              <a:t>One feature of this scenario was to explore different modalities for the companion. </a:t>
            </a:r>
          </a:p>
          <a:p>
            <a:pPr marR="0" lvl="0" rtl="0"/>
            <a:r>
              <a:rPr lang="en-US" sz="1600" baseline="0" dirty="0">
                <a:solidFill>
                  <a:srgbClr val="000000"/>
                </a:solidFill>
                <a:latin typeface="Arial" panose="020B0604020202020204" pitchFamily="34" charset="0"/>
                <a:ea typeface="ヒラギノ角ゴ Pro W3"/>
              </a:rPr>
              <a:t>The interaction employs both speech and touch depending on the activity being undertaken. </a:t>
            </a:r>
          </a:p>
          <a:p>
            <a:pPr marR="0" lvl="0" rtl="0"/>
            <a:r>
              <a:rPr lang="en-US" sz="1600" baseline="0" dirty="0">
                <a:solidFill>
                  <a:srgbClr val="000000"/>
                </a:solidFill>
                <a:latin typeface="Arial" panose="020B0604020202020204" pitchFamily="34" charset="0"/>
                <a:ea typeface="ヒラギノ角ゴ Pro W3"/>
              </a:rPr>
              <a:t>For example, it is much quicker to specify specific search parameters through speech than by typing or clicking a series of </a:t>
            </a:r>
            <a:r>
              <a:rPr lang="en-US" sz="1600" baseline="0" dirty="0" smtClean="0">
                <a:solidFill>
                  <a:srgbClr val="000000"/>
                </a:solidFill>
                <a:latin typeface="Arial" panose="020B0604020202020204" pitchFamily="34" charset="0"/>
                <a:ea typeface="ヒラギノ角ゴ Pro W3"/>
              </a:rPr>
              <a:t>check. </a:t>
            </a:r>
            <a:endParaRPr lang="en-US" sz="1600" baseline="0" dirty="0">
              <a:solidFill>
                <a:srgbClr val="000000"/>
              </a:solidFill>
              <a:latin typeface="Arial" panose="020B0604020202020204" pitchFamily="34" charset="0"/>
              <a:ea typeface="ヒラギノ角ゴ Pro W3"/>
            </a:endParaRPr>
          </a:p>
          <a:p>
            <a:pPr marR="0" lvl="0" rtl="0"/>
            <a:r>
              <a:rPr lang="en-US" sz="1600" baseline="0" dirty="0" smtClean="0">
                <a:solidFill>
                  <a:srgbClr val="000000"/>
                </a:solidFill>
                <a:latin typeface="Arial" panose="020B0604020202020204" pitchFamily="34" charset="0"/>
                <a:ea typeface="ヒラギノ角ゴ Pro W3"/>
              </a:rPr>
              <a:t>However</a:t>
            </a:r>
            <a:r>
              <a:rPr lang="en-US" sz="1600" baseline="0" dirty="0">
                <a:solidFill>
                  <a:srgbClr val="000000"/>
                </a:solidFill>
                <a:latin typeface="Arial" panose="020B0604020202020204" pitchFamily="34" charset="0"/>
                <a:ea typeface="ヒラギノ角ゴ Pro W3"/>
              </a:rPr>
              <a:t>, when it comes to flicking through the search generated group or applying certain other editorial functional tasks such as scaling and cropping, touch becomes the more natural interaction. </a:t>
            </a:r>
          </a:p>
          <a:p>
            <a:pPr marR="0" lvl="0" rtl="0"/>
            <a:r>
              <a:rPr lang="en-US" sz="1600" baseline="0" dirty="0">
                <a:solidFill>
                  <a:srgbClr val="000000"/>
                </a:solidFill>
                <a:latin typeface="Arial" panose="020B0604020202020204" pitchFamily="34" charset="0"/>
                <a:ea typeface="ヒラギノ角ゴ Pro W3"/>
              </a:rPr>
              <a:t>However, for specific categorical </a:t>
            </a:r>
            <a:r>
              <a:rPr lang="en-US" sz="1600" baseline="0" dirty="0" smtClean="0">
                <a:solidFill>
                  <a:srgbClr val="000000"/>
                </a:solidFill>
                <a:latin typeface="Arial" panose="020B0604020202020204" pitchFamily="34" charset="0"/>
                <a:ea typeface="ヒラギノ角ゴ Pro W3"/>
              </a:rPr>
              <a:t>edits, </a:t>
            </a:r>
            <a:r>
              <a:rPr lang="en-US" sz="1600" baseline="0" dirty="0">
                <a:solidFill>
                  <a:srgbClr val="000000"/>
                </a:solidFill>
                <a:latin typeface="Arial" panose="020B0604020202020204" pitchFamily="34" charset="0"/>
                <a:ea typeface="ヒラギノ角ゴ Pro W3"/>
              </a:rPr>
              <a:t>speech may be best, for example </a:t>
            </a:r>
            <a:r>
              <a:rPr lang="en-US" sz="1600" baseline="0" dirty="0" smtClean="0">
                <a:solidFill>
                  <a:srgbClr val="000000"/>
                </a:solidFill>
                <a:latin typeface="Arial" panose="020B0604020202020204" pitchFamily="34" charset="0"/>
                <a:ea typeface="ヒラギノ角ゴ Pro W3"/>
              </a:rPr>
              <a:t>‘make </a:t>
            </a:r>
            <a:r>
              <a:rPr lang="en-US" sz="1600" baseline="0" dirty="0">
                <a:solidFill>
                  <a:srgbClr val="000000"/>
                </a:solidFill>
                <a:latin typeface="Arial" panose="020B0604020202020204" pitchFamily="34" charset="0"/>
                <a:ea typeface="ヒラギノ角ゴ Pro W3"/>
              </a:rPr>
              <a:t>this image 4 by 6 inches and </a:t>
            </a:r>
            <a:r>
              <a:rPr lang="en-US" sz="1600" baseline="0" dirty="0" smtClean="0">
                <a:solidFill>
                  <a:srgbClr val="000000"/>
                </a:solidFill>
                <a:latin typeface="Arial" panose="020B0604020202020204" pitchFamily="34" charset="0"/>
                <a:ea typeface="ヒラギノ角ゴ Pro W3"/>
              </a:rPr>
              <a:t>print’. </a:t>
            </a:r>
            <a:endParaRPr lang="en-US" sz="1600" baseline="0" dirty="0">
              <a:solidFill>
                <a:srgbClr val="000000"/>
              </a:solidFill>
              <a:latin typeface="Arial" panose="020B0604020202020204" pitchFamily="34" charset="0"/>
              <a:ea typeface="ヒラギノ角ゴ Pro W3"/>
            </a:endParaRPr>
          </a:p>
          <a:p>
            <a:pPr marR="0" lvl="0" rtl="0"/>
            <a:r>
              <a:rPr lang="en-US" sz="1600" baseline="0" dirty="0">
                <a:solidFill>
                  <a:srgbClr val="000000"/>
                </a:solidFill>
                <a:latin typeface="Arial" panose="020B0604020202020204" pitchFamily="34" charset="0"/>
                <a:ea typeface="ヒラギノ角ゴ Pro W3"/>
              </a:rPr>
              <a:t>The true power of the interaction experience comes from the considered use of both in conjunction.</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15274" y="347789"/>
            <a:ext cx="4533201" cy="5901908"/>
          </a:xfrm>
          <a:prstGeom prst="rect">
            <a:avLst/>
          </a:prstGeom>
        </p:spPr>
      </p:pic>
    </p:spTree>
    <p:extLst>
      <p:ext uri="{BB962C8B-B14F-4D97-AF65-F5344CB8AC3E}">
        <p14:creationId xmlns:p14="http://schemas.microsoft.com/office/powerpoint/2010/main" val="2684516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457200" y="332656"/>
            <a:ext cx="8229600" cy="701228"/>
          </a:xfrm>
        </p:spPr>
        <p:txBody>
          <a:bodyPr/>
          <a:lstStyle/>
          <a:p>
            <a:pPr marR="0" rtl="0"/>
            <a:r>
              <a:rPr lang="en-US" b="1" baseline="0" dirty="0">
                <a:latin typeface="Arial" panose="020B0604020202020204" pitchFamily="34" charset="0"/>
                <a:ea typeface="ヒラギノ角ゴ Pro W3"/>
              </a:rPr>
              <a:t>Environment</a:t>
            </a:r>
          </a:p>
        </p:txBody>
      </p:sp>
      <p:sp>
        <p:nvSpPr>
          <p:cNvPr id="3" name="Text Placeholder 2"/>
          <p:cNvSpPr>
            <a:spLocks noGrp="1"/>
          </p:cNvSpPr>
          <p:nvPr>
            <p:ph type="body" idx="4294967295"/>
          </p:nvPr>
        </p:nvSpPr>
        <p:spPr>
          <a:xfrm>
            <a:off x="661228" y="1412776"/>
            <a:ext cx="8229600" cy="4893623"/>
          </a:xfrm>
        </p:spPr>
        <p:txBody>
          <a:bodyPr>
            <a:normAutofit fontScale="70000" lnSpcReduction="20000"/>
          </a:bodyPr>
          <a:lstStyle/>
          <a:p>
            <a:pPr marR="0" lvl="0" rtl="0">
              <a:lnSpc>
                <a:spcPct val="120000"/>
              </a:lnSpc>
            </a:pPr>
            <a:r>
              <a:rPr lang="en-US" baseline="0" dirty="0">
                <a:solidFill>
                  <a:srgbClr val="000000"/>
                </a:solidFill>
                <a:latin typeface="Arial" panose="020B0604020202020204" pitchFamily="34" charset="0"/>
                <a:ea typeface="ヒラギノ角ゴ Pro W3"/>
              </a:rPr>
              <a:t>In another </a:t>
            </a:r>
            <a:r>
              <a:rPr lang="en-US" baseline="0" dirty="0" smtClean="0">
                <a:solidFill>
                  <a:srgbClr val="000000"/>
                </a:solidFill>
                <a:latin typeface="Arial" panose="020B0604020202020204" pitchFamily="34" charset="0"/>
                <a:ea typeface="ヒラギノ角ゴ Pro W3"/>
              </a:rPr>
              <a:t>scenario, </a:t>
            </a:r>
            <a:r>
              <a:rPr lang="en-US" baseline="0" dirty="0">
                <a:solidFill>
                  <a:srgbClr val="000000"/>
                </a:solidFill>
                <a:latin typeface="Arial" panose="020B0604020202020204" pitchFamily="34" charset="0"/>
                <a:ea typeface="ヒラギノ角ゴ Pro W3"/>
              </a:rPr>
              <a:t>we were looking at environmental influence on the interaction. </a:t>
            </a:r>
          </a:p>
          <a:p>
            <a:pPr marR="0" lvl="0" rtl="0">
              <a:lnSpc>
                <a:spcPct val="120000"/>
              </a:lnSpc>
            </a:pPr>
            <a:r>
              <a:rPr lang="en-US" baseline="0" dirty="0">
                <a:solidFill>
                  <a:srgbClr val="000000"/>
                </a:solidFill>
                <a:latin typeface="Arial" panose="020B0604020202020204" pitchFamily="34" charset="0"/>
                <a:ea typeface="ヒラギノ角ゴ Pro W3"/>
              </a:rPr>
              <a:t>Small displays (</a:t>
            </a:r>
            <a:r>
              <a:rPr lang="en-US" baseline="0" dirty="0" smtClean="0">
                <a:solidFill>
                  <a:srgbClr val="000000"/>
                </a:solidFill>
                <a:latin typeface="Arial" panose="020B0604020202020204" pitchFamily="34" charset="0"/>
                <a:ea typeface="ヒラギノ角ゴ Pro W3"/>
              </a:rPr>
              <a:t>e.g. </a:t>
            </a:r>
            <a:r>
              <a:rPr lang="en-US" baseline="0" dirty="0">
                <a:solidFill>
                  <a:srgbClr val="000000"/>
                </a:solidFill>
                <a:latin typeface="Arial" panose="020B0604020202020204" pitchFamily="34" charset="0"/>
                <a:ea typeface="ヒラギノ角ゴ Pro W3"/>
              </a:rPr>
              <a:t>digital </a:t>
            </a:r>
            <a:r>
              <a:rPr lang="en-US" baseline="0" dirty="0" smtClean="0">
                <a:solidFill>
                  <a:srgbClr val="000000"/>
                </a:solidFill>
                <a:latin typeface="Arial" panose="020B0604020202020204" pitchFamily="34" charset="0"/>
                <a:ea typeface="ヒラギノ角ゴ Pro W3"/>
              </a:rPr>
              <a:t>photo frames</a:t>
            </a:r>
            <a:r>
              <a:rPr lang="en-US" baseline="0" dirty="0">
                <a:solidFill>
                  <a:srgbClr val="000000"/>
                </a:solidFill>
                <a:latin typeface="Arial" panose="020B0604020202020204" pitchFamily="34" charset="0"/>
                <a:ea typeface="ヒラギノ角ゴ Pro W3"/>
              </a:rPr>
              <a:t>) have a more limited touch capability than a larger </a:t>
            </a:r>
            <a:r>
              <a:rPr lang="en-US" baseline="0" dirty="0" smtClean="0">
                <a:solidFill>
                  <a:srgbClr val="000000"/>
                </a:solidFill>
                <a:latin typeface="Arial" panose="020B0604020202020204" pitchFamily="34" charset="0"/>
                <a:ea typeface="ヒラギノ角ゴ Pro W3"/>
              </a:rPr>
              <a:t>display. </a:t>
            </a:r>
            <a:endParaRPr lang="en-US" baseline="0" dirty="0">
              <a:solidFill>
                <a:srgbClr val="000000"/>
              </a:solidFill>
              <a:latin typeface="Arial" panose="020B0604020202020204" pitchFamily="34" charset="0"/>
              <a:ea typeface="ヒラギノ角ゴ Pro W3"/>
            </a:endParaRPr>
          </a:p>
          <a:p>
            <a:pPr marR="0" lvl="0" rtl="0">
              <a:lnSpc>
                <a:spcPct val="120000"/>
              </a:lnSpc>
            </a:pPr>
            <a:r>
              <a:rPr lang="en-US" baseline="0" dirty="0">
                <a:solidFill>
                  <a:srgbClr val="000000"/>
                </a:solidFill>
                <a:latin typeface="Arial" panose="020B0604020202020204" pitchFamily="34" charset="0"/>
                <a:ea typeface="ヒラギノ角ゴ Pro W3"/>
              </a:rPr>
              <a:t>Using a display that is simply too far from the person to be touched. </a:t>
            </a:r>
          </a:p>
          <a:p>
            <a:pPr marR="0" lvl="0" rtl="0">
              <a:lnSpc>
                <a:spcPct val="120000"/>
              </a:lnSpc>
            </a:pPr>
            <a:r>
              <a:rPr lang="en-US" baseline="0" dirty="0">
                <a:solidFill>
                  <a:srgbClr val="000000"/>
                </a:solidFill>
                <a:latin typeface="Arial" panose="020B0604020202020204" pitchFamily="34" charset="0"/>
                <a:ea typeface="ヒラギノ角ゴ Pro W3"/>
              </a:rPr>
              <a:t>This in many ways most fairly reflect the current living room environment. </a:t>
            </a:r>
          </a:p>
          <a:p>
            <a:pPr marR="0" lvl="0" rtl="0">
              <a:lnSpc>
                <a:spcPct val="120000"/>
              </a:lnSpc>
            </a:pPr>
            <a:r>
              <a:rPr lang="en-US" baseline="0" dirty="0">
                <a:solidFill>
                  <a:srgbClr val="000000"/>
                </a:solidFill>
                <a:latin typeface="Arial" panose="020B0604020202020204" pitchFamily="34" charset="0"/>
                <a:ea typeface="ヒラギノ角ゴ Pro W3"/>
              </a:rPr>
              <a:t>In such a </a:t>
            </a:r>
            <a:r>
              <a:rPr lang="en-US" baseline="0" dirty="0" smtClean="0">
                <a:solidFill>
                  <a:srgbClr val="000000"/>
                </a:solidFill>
                <a:latin typeface="Arial" panose="020B0604020202020204" pitchFamily="34" charset="0"/>
                <a:ea typeface="ヒラギノ角ゴ Pro W3"/>
              </a:rPr>
              <a:t>situation, </a:t>
            </a:r>
            <a:r>
              <a:rPr lang="en-US" baseline="0" dirty="0">
                <a:solidFill>
                  <a:srgbClr val="000000"/>
                </a:solidFill>
                <a:latin typeface="Arial" panose="020B0604020202020204" pitchFamily="34" charset="0"/>
                <a:ea typeface="ヒラギノ角ゴ Pro W3"/>
              </a:rPr>
              <a:t>physical gesture becomes an appropriate option, either by using ones hands or by wielding an object, such as is used in the Nintendo Wii games console. </a:t>
            </a:r>
          </a:p>
          <a:p>
            <a:pPr marR="0" lvl="0" rtl="0">
              <a:lnSpc>
                <a:spcPct val="120000"/>
              </a:lnSpc>
            </a:pPr>
            <a:r>
              <a:rPr lang="en-US" baseline="0" dirty="0">
                <a:solidFill>
                  <a:srgbClr val="000000"/>
                </a:solidFill>
                <a:latin typeface="Arial" panose="020B0604020202020204" pitchFamily="34" charset="0"/>
                <a:ea typeface="ヒラギノ角ゴ Pro W3"/>
              </a:rPr>
              <a:t>This allows for parameters such as speed, direction and shape of movement. </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457200" y="250006"/>
            <a:ext cx="8229600" cy="845244"/>
          </a:xfrm>
        </p:spPr>
        <p:txBody>
          <a:bodyPr>
            <a:normAutofit/>
          </a:bodyPr>
          <a:lstStyle/>
          <a:p>
            <a:pPr marR="0" rtl="0"/>
            <a:r>
              <a:rPr lang="en-US" b="1" baseline="0" dirty="0">
                <a:latin typeface="Arial" panose="020B0604020202020204" pitchFamily="34" charset="0"/>
                <a:ea typeface="ヒラギノ角ゴ Pro W3"/>
              </a:rPr>
              <a:t>Using </a:t>
            </a:r>
            <a:r>
              <a:rPr lang="en-US" b="1" baseline="0" dirty="0" smtClean="0">
                <a:latin typeface="Arial" panose="020B0604020202020204" pitchFamily="34" charset="0"/>
                <a:ea typeface="ヒラギノ角ゴ Pro W3"/>
              </a:rPr>
              <a:t>scenarios </a:t>
            </a:r>
            <a:r>
              <a:rPr lang="en-US" b="1" baseline="0" dirty="0">
                <a:latin typeface="Arial" panose="020B0604020202020204" pitchFamily="34" charset="0"/>
                <a:ea typeface="ヒラギノ角ゴ Pro W3"/>
              </a:rPr>
              <a:t>throughout design</a:t>
            </a:r>
          </a:p>
        </p:txBody>
      </p:sp>
      <p:sp>
        <p:nvSpPr>
          <p:cNvPr id="3" name="Text Placeholder 2"/>
          <p:cNvSpPr>
            <a:spLocks noGrp="1"/>
          </p:cNvSpPr>
          <p:nvPr>
            <p:ph type="body" idx="4294967295"/>
          </p:nvPr>
        </p:nvSpPr>
        <p:spPr>
          <a:xfrm>
            <a:off x="663690" y="1422012"/>
            <a:ext cx="8229600" cy="5050499"/>
          </a:xfrm>
        </p:spPr>
        <p:txBody>
          <a:bodyPr>
            <a:normAutofit fontScale="55000" lnSpcReduction="20000"/>
          </a:bodyPr>
          <a:lstStyle/>
          <a:p>
            <a:pPr marR="0" lvl="0" rtl="0">
              <a:lnSpc>
                <a:spcPct val="120000"/>
              </a:lnSpc>
            </a:pPr>
            <a:r>
              <a:rPr lang="en-US" sz="3600" baseline="0" dirty="0">
                <a:solidFill>
                  <a:srgbClr val="000000"/>
                </a:solidFill>
                <a:latin typeface="Arial" panose="020B0604020202020204" pitchFamily="34" charset="0"/>
                <a:ea typeface="ヒラギノ角ゴ Pro W3"/>
              </a:rPr>
              <a:t>Scenarios (and their associated personas) are a core technique for interactive systems design. </a:t>
            </a:r>
          </a:p>
          <a:p>
            <a:pPr marR="0" lvl="0" rtl="0">
              <a:lnSpc>
                <a:spcPct val="120000"/>
              </a:lnSpc>
            </a:pPr>
            <a:r>
              <a:rPr lang="en-US" sz="3600" baseline="0" dirty="0">
                <a:solidFill>
                  <a:srgbClr val="000000"/>
                </a:solidFill>
                <a:latin typeface="Arial" panose="020B0604020202020204" pitchFamily="34" charset="0"/>
                <a:ea typeface="ヒラギノ角ゴ Pro W3"/>
              </a:rPr>
              <a:t>They are useful in understanding, envisioning, </a:t>
            </a:r>
            <a:r>
              <a:rPr lang="en-US" sz="3600" baseline="0" dirty="0" smtClean="0">
                <a:solidFill>
                  <a:srgbClr val="000000"/>
                </a:solidFill>
                <a:latin typeface="Arial" panose="020B0604020202020204" pitchFamily="34" charset="0"/>
                <a:ea typeface="ヒラギノ角ゴ Pro W3"/>
              </a:rPr>
              <a:t>evaluation </a:t>
            </a:r>
            <a:r>
              <a:rPr lang="en-US" sz="3600" baseline="0" dirty="0">
                <a:solidFill>
                  <a:srgbClr val="000000"/>
                </a:solidFill>
                <a:latin typeface="Arial" panose="020B0604020202020204" pitchFamily="34" charset="0"/>
                <a:ea typeface="ヒラギノ角ゴ Pro W3"/>
              </a:rPr>
              <a:t>and both conceptual and physical design: the four key stages of interactive system </a:t>
            </a:r>
            <a:r>
              <a:rPr lang="en-US" sz="3600" baseline="0" dirty="0" smtClean="0">
                <a:solidFill>
                  <a:srgbClr val="000000"/>
                </a:solidFill>
                <a:latin typeface="Arial" panose="020B0604020202020204" pitchFamily="34" charset="0"/>
                <a:ea typeface="ヒラギノ角ゴ Pro W3"/>
              </a:rPr>
              <a:t>design. </a:t>
            </a:r>
            <a:endParaRPr lang="en-US" sz="3600" baseline="0" dirty="0">
              <a:solidFill>
                <a:srgbClr val="000000"/>
              </a:solidFill>
              <a:latin typeface="Arial" panose="020B0604020202020204" pitchFamily="34" charset="0"/>
              <a:ea typeface="ヒラギノ角ゴ Pro W3"/>
            </a:endParaRPr>
          </a:p>
          <a:p>
            <a:pPr marR="0" lvl="0" rtl="0">
              <a:lnSpc>
                <a:spcPct val="120000"/>
              </a:lnSpc>
            </a:pPr>
            <a:r>
              <a:rPr lang="en-US" sz="3600" baseline="0" dirty="0">
                <a:solidFill>
                  <a:srgbClr val="000000"/>
                </a:solidFill>
                <a:latin typeface="Arial" panose="020B0604020202020204" pitchFamily="34" charset="0"/>
                <a:ea typeface="ヒラギノ角ゴ Pro W3"/>
              </a:rPr>
              <a:t>We distinguish four different types of scenario: stories, conceptual scenarios, concrete scenarios and use cases. </a:t>
            </a:r>
          </a:p>
          <a:p>
            <a:pPr marR="0" lvl="0" rtl="0">
              <a:lnSpc>
                <a:spcPct val="120000"/>
              </a:lnSpc>
            </a:pPr>
            <a:r>
              <a:rPr lang="en-US" sz="3600" baseline="0" dirty="0">
                <a:solidFill>
                  <a:srgbClr val="000000"/>
                </a:solidFill>
                <a:latin typeface="Arial" panose="020B0604020202020204" pitchFamily="34" charset="0"/>
                <a:ea typeface="ヒラギノ角ゴ Pro W3"/>
              </a:rPr>
              <a:t>Stories are the real-world experiences of people. </a:t>
            </a:r>
          </a:p>
          <a:p>
            <a:pPr marR="0" lvl="0" rtl="0">
              <a:lnSpc>
                <a:spcPct val="120000"/>
              </a:lnSpc>
            </a:pPr>
            <a:r>
              <a:rPr lang="en-US" sz="3600" baseline="0" dirty="0">
                <a:solidFill>
                  <a:srgbClr val="000000"/>
                </a:solidFill>
                <a:latin typeface="Arial" panose="020B0604020202020204" pitchFamily="34" charset="0"/>
                <a:ea typeface="ヒラギノ角ゴ Pro W3"/>
              </a:rPr>
              <a:t>Conceptual scenarios are more abstract descriptions in which some details have been stripped away. </a:t>
            </a:r>
          </a:p>
          <a:p>
            <a:pPr marR="0" lvl="0" rtl="0">
              <a:lnSpc>
                <a:spcPct val="120000"/>
              </a:lnSpc>
            </a:pPr>
            <a:r>
              <a:rPr lang="en-US" sz="3600" baseline="0" dirty="0">
                <a:solidFill>
                  <a:srgbClr val="000000"/>
                </a:solidFill>
                <a:latin typeface="Arial" panose="020B0604020202020204" pitchFamily="34" charset="0"/>
                <a:ea typeface="ヒラギノ角ゴ Pro W3"/>
              </a:rPr>
              <a:t>Concrete scenarios are generated from abstract scenarios by adding specific design decisions and technologies and once completed these can be represented as use cases. </a:t>
            </a:r>
          </a:p>
          <a:p>
            <a:pPr marR="0" lvl="0" rtl="0">
              <a:lnSpc>
                <a:spcPct val="120000"/>
              </a:lnSpc>
            </a:pPr>
            <a:r>
              <a:rPr lang="en-US" sz="3600" baseline="0" dirty="0">
                <a:solidFill>
                  <a:srgbClr val="000000"/>
                </a:solidFill>
                <a:latin typeface="Arial" panose="020B0604020202020204" pitchFamily="34" charset="0"/>
                <a:ea typeface="ヒラギノ角ゴ Pro W3"/>
              </a:rPr>
              <a:t>Use cases are formal descriptions that can be given to programmers. </a:t>
            </a:r>
          </a:p>
          <a:p>
            <a:pPr marR="0" lvl="0" rtl="0"/>
            <a:endParaRPr lang="en-US" baseline="0" dirty="0">
              <a:solidFill>
                <a:srgbClr val="000000"/>
              </a:solidFill>
              <a:latin typeface="Arial" panose="020B0604020202020204" pitchFamily="34" charset="0"/>
              <a:ea typeface="ヒラギノ角ゴ Pro W3"/>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457200" y="383760"/>
            <a:ext cx="8229600" cy="557212"/>
          </a:xfrm>
        </p:spPr>
        <p:txBody>
          <a:bodyPr/>
          <a:lstStyle/>
          <a:p>
            <a:r>
              <a:rPr lang="en-US" b="1" dirty="0"/>
              <a:t>Scenarios throughout design</a:t>
            </a:r>
          </a:p>
        </p:txBody>
      </p:sp>
      <p:pic>
        <p:nvPicPr>
          <p:cNvPr id="5" name="Picture 4"/>
          <p:cNvPicPr>
            <a:picLocks noChangeAspect="1"/>
          </p:cNvPicPr>
          <p:nvPr/>
        </p:nvPicPr>
        <p:blipFill>
          <a:blip r:embed="rId2"/>
          <a:stretch>
            <a:fillRect/>
          </a:stretch>
        </p:blipFill>
        <p:spPr>
          <a:xfrm>
            <a:off x="1248381" y="1196752"/>
            <a:ext cx="7075294" cy="4825082"/>
          </a:xfrm>
          <a:prstGeom prst="rect">
            <a:avLst/>
          </a:prstGeom>
        </p:spPr>
      </p:pic>
    </p:spTree>
    <p:extLst>
      <p:ext uri="{BB962C8B-B14F-4D97-AF65-F5344CB8AC3E}">
        <p14:creationId xmlns:p14="http://schemas.microsoft.com/office/powerpoint/2010/main" val="19930015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457200" y="384786"/>
            <a:ext cx="8229600" cy="557212"/>
          </a:xfrm>
        </p:spPr>
        <p:txBody>
          <a:bodyPr/>
          <a:lstStyle/>
          <a:p>
            <a:pPr marR="0" rtl="0"/>
            <a:r>
              <a:rPr lang="en-US" b="1" baseline="0" dirty="0">
                <a:latin typeface="Arial" panose="020B0604020202020204" pitchFamily="34" charset="0"/>
                <a:ea typeface="ヒラギノ角ゴ Pro W3"/>
              </a:rPr>
              <a:t>Scenarios at different stages</a:t>
            </a:r>
          </a:p>
        </p:txBody>
      </p:sp>
      <p:sp>
        <p:nvSpPr>
          <p:cNvPr id="3" name="Text Placeholder 2"/>
          <p:cNvSpPr>
            <a:spLocks noGrp="1"/>
          </p:cNvSpPr>
          <p:nvPr>
            <p:ph type="body" idx="4294967295"/>
          </p:nvPr>
        </p:nvSpPr>
        <p:spPr>
          <a:xfrm>
            <a:off x="683568" y="1412776"/>
            <a:ext cx="8229600" cy="4797368"/>
          </a:xfrm>
        </p:spPr>
        <p:txBody>
          <a:bodyPr>
            <a:noAutofit/>
          </a:bodyPr>
          <a:lstStyle/>
          <a:p>
            <a:pPr marR="0" lvl="0" rtl="0"/>
            <a:r>
              <a:rPr lang="en-US" sz="2000" baseline="0" dirty="0">
                <a:solidFill>
                  <a:srgbClr val="000000"/>
                </a:solidFill>
                <a:latin typeface="Arial" panose="020B0604020202020204" pitchFamily="34" charset="0"/>
                <a:ea typeface="ヒラギノ角ゴ Pro W3"/>
              </a:rPr>
              <a:t>At different stages of the design process, scenarios are helpful in understanding current practice and any problems or difficulties that people may be having, in generating and testing ideas, in documenting and communicating ideas to others and in evaluating designs. </a:t>
            </a:r>
          </a:p>
          <a:p>
            <a:pPr marR="0" lvl="0" rtl="0"/>
            <a:r>
              <a:rPr lang="en-US" sz="2000" baseline="0" dirty="0">
                <a:solidFill>
                  <a:srgbClr val="000000"/>
                </a:solidFill>
                <a:latin typeface="Arial" panose="020B0604020202020204" pitchFamily="34" charset="0"/>
                <a:ea typeface="ヒラギノ角ゴ Pro W3"/>
              </a:rPr>
              <a:t>Many stories will be represented by a few conceptual scenarios. However, each conceptual scenario may generate many concrete scenarios. </a:t>
            </a:r>
          </a:p>
          <a:p>
            <a:pPr marR="0" lvl="0" rtl="0"/>
            <a:r>
              <a:rPr lang="en-US" sz="2000" baseline="0" dirty="0">
                <a:solidFill>
                  <a:srgbClr val="000000"/>
                </a:solidFill>
                <a:latin typeface="Arial" panose="020B0604020202020204" pitchFamily="34" charset="0"/>
                <a:ea typeface="ヒラギノ角ゴ Pro W3"/>
              </a:rPr>
              <a:t>Several concrete scenarios will be represented by a single use case. </a:t>
            </a:r>
          </a:p>
          <a:p>
            <a:pPr marR="0" lvl="0" rtl="0"/>
            <a:r>
              <a:rPr lang="en-US" sz="2000" baseline="0" dirty="0" smtClean="0">
                <a:solidFill>
                  <a:srgbClr val="000000"/>
                </a:solidFill>
                <a:latin typeface="Arial" panose="020B0604020202020204" pitchFamily="34" charset="0"/>
                <a:ea typeface="ヒラギノ角ゴ Pro W3"/>
              </a:rPr>
              <a:t>Designers </a:t>
            </a:r>
            <a:r>
              <a:rPr lang="en-US" sz="2000" baseline="0" dirty="0">
                <a:solidFill>
                  <a:srgbClr val="000000"/>
                </a:solidFill>
                <a:latin typeface="Arial" panose="020B0604020202020204" pitchFamily="34" charset="0"/>
                <a:ea typeface="ヒラギノ角ゴ Pro W3"/>
              </a:rPr>
              <a:t>abstract from the details of stories to arrive at conceptual scenarios. </a:t>
            </a:r>
          </a:p>
          <a:p>
            <a:pPr marR="0" lvl="0" rtl="0"/>
            <a:r>
              <a:rPr lang="en-US" sz="2000" baseline="0" dirty="0">
                <a:solidFill>
                  <a:srgbClr val="000000"/>
                </a:solidFill>
                <a:latin typeface="Arial" panose="020B0604020202020204" pitchFamily="34" charset="0"/>
                <a:ea typeface="ヒラギノ角ゴ Pro W3"/>
              </a:rPr>
              <a:t>They specify design constraints on conceptual scenarios to arrive at concrete scenarios. </a:t>
            </a:r>
          </a:p>
          <a:p>
            <a:pPr marR="0" lvl="0" rtl="0"/>
            <a:r>
              <a:rPr lang="en-US" sz="2000" baseline="0" dirty="0" smtClean="0">
                <a:solidFill>
                  <a:srgbClr val="000000"/>
                </a:solidFill>
                <a:latin typeface="Arial" panose="020B0604020202020204" pitchFamily="34" charset="0"/>
                <a:ea typeface="ヒラギノ角ゴ Pro W3"/>
              </a:rPr>
              <a:t>Finally, </a:t>
            </a:r>
            <a:r>
              <a:rPr lang="en-US" sz="2000" baseline="0" dirty="0">
                <a:solidFill>
                  <a:srgbClr val="000000"/>
                </a:solidFill>
                <a:latin typeface="Arial" panose="020B0604020202020204" pitchFamily="34" charset="0"/>
                <a:ea typeface="ヒラギノ角ゴ Pro W3"/>
              </a:rPr>
              <a:t>they formalize the design ideas as use cases. </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457200" y="322717"/>
            <a:ext cx="8229600" cy="701228"/>
          </a:xfrm>
        </p:spPr>
        <p:txBody>
          <a:bodyPr/>
          <a:lstStyle/>
          <a:p>
            <a:pPr marR="0" rtl="0"/>
            <a:r>
              <a:rPr lang="en-US" b="1" baseline="0" dirty="0">
                <a:latin typeface="Arial" panose="020B0604020202020204" pitchFamily="34" charset="0"/>
                <a:ea typeface="ヒラギノ角ゴ Pro W3"/>
              </a:rPr>
              <a:t>Introduction</a:t>
            </a:r>
          </a:p>
        </p:txBody>
      </p:sp>
      <p:sp>
        <p:nvSpPr>
          <p:cNvPr id="3" name="Text Placeholder 2"/>
          <p:cNvSpPr>
            <a:spLocks noGrp="1"/>
          </p:cNvSpPr>
          <p:nvPr>
            <p:ph type="body" idx="4294967295"/>
          </p:nvPr>
        </p:nvSpPr>
        <p:spPr>
          <a:xfrm>
            <a:off x="685193" y="1404569"/>
            <a:ext cx="8229600" cy="4904048"/>
          </a:xfrm>
        </p:spPr>
        <p:txBody>
          <a:bodyPr>
            <a:normAutofit/>
          </a:bodyPr>
          <a:lstStyle/>
          <a:p>
            <a:pPr marR="0" lvl="0" rtl="0">
              <a:lnSpc>
                <a:spcPct val="120000"/>
              </a:lnSpc>
            </a:pPr>
            <a:r>
              <a:rPr lang="en-US" sz="1900" baseline="0" dirty="0">
                <a:solidFill>
                  <a:srgbClr val="000000"/>
                </a:solidFill>
                <a:latin typeface="Arial" panose="020B0604020202020204" pitchFamily="34" charset="0"/>
                <a:ea typeface="ヒラギノ角ゴ Pro W3"/>
              </a:rPr>
              <a:t>There are many different ways of characterizing the activities involved in the design process. </a:t>
            </a:r>
          </a:p>
          <a:p>
            <a:pPr marR="0" lvl="0" rtl="0">
              <a:lnSpc>
                <a:spcPct val="120000"/>
              </a:lnSpc>
            </a:pPr>
            <a:r>
              <a:rPr lang="en-US" sz="1900" baseline="0" dirty="0">
                <a:solidFill>
                  <a:srgbClr val="000000"/>
                </a:solidFill>
                <a:latin typeface="Arial" panose="020B0604020202020204" pitchFamily="34" charset="0"/>
                <a:ea typeface="ヒラギノ角ゴ Pro W3"/>
              </a:rPr>
              <a:t>For David Kelley, founder of the product design company </a:t>
            </a:r>
            <a:r>
              <a:rPr lang="en-US" sz="1900" baseline="0" dirty="0" smtClean="0">
                <a:solidFill>
                  <a:srgbClr val="000000"/>
                </a:solidFill>
                <a:latin typeface="Arial" panose="020B0604020202020204" pitchFamily="34" charset="0"/>
                <a:ea typeface="ヒラギノ角ゴ Pro W3"/>
              </a:rPr>
              <a:t>IDEO:</a:t>
            </a:r>
            <a:endParaRPr lang="en-US" sz="1900" baseline="0" dirty="0">
              <a:solidFill>
                <a:srgbClr val="000000"/>
              </a:solidFill>
              <a:latin typeface="Arial" panose="020B0604020202020204" pitchFamily="34" charset="0"/>
              <a:ea typeface="ヒラギノ角ゴ Pro W3"/>
            </a:endParaRPr>
          </a:p>
          <a:p>
            <a:pPr lvl="1">
              <a:lnSpc>
                <a:spcPct val="120000"/>
              </a:lnSpc>
              <a:buFont typeface="Arial" panose="020B0604020202020204" pitchFamily="34" charset="0"/>
              <a:buChar char="–"/>
            </a:pPr>
            <a:r>
              <a:rPr lang="en-US" sz="1900" baseline="0" dirty="0">
                <a:latin typeface="Arial" panose="020B0604020202020204" pitchFamily="34" charset="0"/>
                <a:ea typeface="ヒラギノ角ゴ Pro W3"/>
              </a:rPr>
              <a:t>‘Design has three activities: understand, observe and </a:t>
            </a:r>
            <a:r>
              <a:rPr lang="en-US" sz="1900" dirty="0">
                <a:latin typeface="Arial" panose="020B0604020202020204" pitchFamily="34" charset="0"/>
                <a:ea typeface="ヒラギノ角ゴ Pro W3"/>
              </a:rPr>
              <a:t>visualize</a:t>
            </a:r>
            <a:r>
              <a:rPr lang="en-US" sz="1900" dirty="0" smtClean="0">
                <a:latin typeface="Arial" panose="020B0604020202020204" pitchFamily="34" charset="0"/>
                <a:ea typeface="ヒラギノ角ゴ Pro W3"/>
              </a:rPr>
              <a:t>’.</a:t>
            </a:r>
            <a:endParaRPr lang="en-US" sz="1900" baseline="0" dirty="0">
              <a:latin typeface="Arial" panose="020B0604020202020204" pitchFamily="34" charset="0"/>
              <a:ea typeface="ヒラギノ角ゴ Pro W3"/>
            </a:endParaRPr>
          </a:p>
          <a:p>
            <a:pPr marR="0" lvl="1" rtl="0">
              <a:lnSpc>
                <a:spcPct val="120000"/>
              </a:lnSpc>
              <a:buFont typeface="Arial" panose="020B0604020202020204" pitchFamily="34" charset="0"/>
              <a:buChar char="–"/>
            </a:pPr>
            <a:r>
              <a:rPr lang="en-US" sz="1900" baseline="0" dirty="0" smtClean="0">
                <a:latin typeface="Arial" panose="020B0604020202020204" pitchFamily="34" charset="0"/>
                <a:ea typeface="ヒラギノ角ゴ Pro W3"/>
              </a:rPr>
              <a:t>‘</a:t>
            </a:r>
            <a:r>
              <a:rPr lang="en-US" sz="1900" baseline="0" dirty="0">
                <a:latin typeface="Arial" panose="020B0604020202020204" pitchFamily="34" charset="0"/>
                <a:ea typeface="ヒラギノ角ゴ Pro W3"/>
              </a:rPr>
              <a:t>Remember, design is messy; designers try to understand this mess. They observe how their products will be used; design is about users and use. They visualize which is the act of deciding what it </a:t>
            </a:r>
            <a:r>
              <a:rPr lang="en-US" sz="1900" baseline="0" dirty="0" smtClean="0">
                <a:latin typeface="Arial" panose="020B0604020202020204" pitchFamily="34" charset="0"/>
                <a:ea typeface="ヒラギノ角ゴ Pro W3"/>
              </a:rPr>
              <a:t>is’.</a:t>
            </a:r>
            <a:endParaRPr lang="en-US" sz="1900" baseline="0" dirty="0">
              <a:latin typeface="Arial" panose="020B0604020202020204" pitchFamily="34" charset="0"/>
              <a:ea typeface="ヒラギノ角ゴ Pro W3"/>
            </a:endParaRPr>
          </a:p>
          <a:p>
            <a:pPr marR="0" lvl="0" rtl="0">
              <a:lnSpc>
                <a:spcPct val="120000"/>
              </a:lnSpc>
            </a:pPr>
            <a:r>
              <a:rPr lang="en-US" sz="1900" baseline="0" dirty="0">
                <a:solidFill>
                  <a:srgbClr val="000000"/>
                </a:solidFill>
                <a:latin typeface="Arial" panose="020B0604020202020204" pitchFamily="34" charset="0"/>
                <a:ea typeface="ヒラギノ角ゴ Pro W3"/>
              </a:rPr>
              <a:t>Another popular characterization of the UX design process is the ‘double diamond’ model developed by the Design Council (UK).</a:t>
            </a:r>
          </a:p>
          <a:p>
            <a:pPr marR="0" lvl="0" rtl="0">
              <a:lnSpc>
                <a:spcPct val="120000"/>
              </a:lnSpc>
            </a:pPr>
            <a:r>
              <a:rPr lang="en-US" sz="1900" dirty="0">
                <a:solidFill>
                  <a:srgbClr val="000000"/>
                </a:solidFill>
                <a:latin typeface="Arial" panose="020B0604020202020204" pitchFamily="34" charset="0"/>
                <a:ea typeface="ヒラギノ角ゴ Pro W3"/>
              </a:rPr>
              <a:t>This characterizes the design process in terms of four processes: discover, define, </a:t>
            </a:r>
            <a:r>
              <a:rPr lang="en-US" sz="1900" dirty="0" smtClean="0">
                <a:solidFill>
                  <a:srgbClr val="000000"/>
                </a:solidFill>
                <a:latin typeface="Arial" panose="020B0604020202020204" pitchFamily="34" charset="0"/>
                <a:ea typeface="ヒラギノ角ゴ Pro W3"/>
              </a:rPr>
              <a:t>design and </a:t>
            </a:r>
            <a:r>
              <a:rPr lang="en-US" sz="1900" dirty="0">
                <a:solidFill>
                  <a:srgbClr val="000000"/>
                </a:solidFill>
                <a:latin typeface="Arial" panose="020B0604020202020204" pitchFamily="34" charset="0"/>
                <a:ea typeface="ヒラギノ角ゴ Pro W3"/>
              </a:rPr>
              <a:t>deliver.</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457200" y="310343"/>
            <a:ext cx="8229600" cy="701228"/>
          </a:xfrm>
        </p:spPr>
        <p:txBody>
          <a:bodyPr/>
          <a:lstStyle/>
          <a:p>
            <a:pPr marR="0" rtl="0"/>
            <a:r>
              <a:rPr lang="en-US" b="1" baseline="0" dirty="0">
                <a:latin typeface="Arial" panose="020B0604020202020204" pitchFamily="34" charset="0"/>
                <a:ea typeface="ヒラギノ角ゴ Pro W3"/>
              </a:rPr>
              <a:t>Stories</a:t>
            </a:r>
          </a:p>
        </p:txBody>
      </p:sp>
      <p:sp>
        <p:nvSpPr>
          <p:cNvPr id="3" name="Text Placeholder 2"/>
          <p:cNvSpPr>
            <a:spLocks noGrp="1"/>
          </p:cNvSpPr>
          <p:nvPr>
            <p:ph type="body" idx="4294967295"/>
          </p:nvPr>
        </p:nvSpPr>
        <p:spPr>
          <a:xfrm>
            <a:off x="662177" y="1412073"/>
            <a:ext cx="8229600" cy="4787429"/>
          </a:xfrm>
        </p:spPr>
        <p:txBody>
          <a:bodyPr>
            <a:noAutofit/>
          </a:bodyPr>
          <a:lstStyle/>
          <a:p>
            <a:pPr marR="0" lvl="0" rtl="0"/>
            <a:r>
              <a:rPr lang="en-US" sz="2400" baseline="0" dirty="0">
                <a:solidFill>
                  <a:srgbClr val="000000"/>
                </a:solidFill>
                <a:latin typeface="Arial" panose="020B0604020202020204" pitchFamily="34" charset="0"/>
                <a:ea typeface="ヒラギノ角ゴ Pro W3"/>
              </a:rPr>
              <a:t>Stories are the real-world experiences, ideas, anecdotes and knowledge of people. </a:t>
            </a:r>
          </a:p>
          <a:p>
            <a:pPr marR="0" lvl="0" rtl="0"/>
            <a:r>
              <a:rPr lang="en-US" sz="2400" baseline="0" dirty="0">
                <a:solidFill>
                  <a:srgbClr val="000000"/>
                </a:solidFill>
                <a:latin typeface="Arial" panose="020B0604020202020204" pitchFamily="34" charset="0"/>
                <a:ea typeface="ヒラギノ角ゴ Pro W3"/>
              </a:rPr>
              <a:t>These may be captured in any form and comprise small snippets of activities and the contexts in which they occur. </a:t>
            </a:r>
          </a:p>
          <a:p>
            <a:pPr marR="0" lvl="0" rtl="0"/>
            <a:r>
              <a:rPr lang="en-US" sz="2400" baseline="0" dirty="0">
                <a:solidFill>
                  <a:srgbClr val="000000"/>
                </a:solidFill>
                <a:latin typeface="Arial" panose="020B0604020202020204" pitchFamily="34" charset="0"/>
                <a:ea typeface="ヒラギノ角ゴ Pro W3"/>
              </a:rPr>
              <a:t>This could include videos of people engaged in an activity, diary entries, photographs, documents, the results of observations and interviews and so on. </a:t>
            </a:r>
          </a:p>
          <a:p>
            <a:pPr marR="0" lvl="0" rtl="0"/>
            <a:r>
              <a:rPr lang="en-US" sz="2400" baseline="0" dirty="0">
                <a:solidFill>
                  <a:srgbClr val="000000"/>
                </a:solidFill>
                <a:latin typeface="Arial" panose="020B0604020202020204" pitchFamily="34" charset="0"/>
                <a:ea typeface="ヒラギノ角ゴ Pro W3"/>
              </a:rPr>
              <a:t>People’s stories are rich in context. </a:t>
            </a:r>
          </a:p>
          <a:p>
            <a:pPr marR="0" lvl="0" rtl="0"/>
            <a:r>
              <a:rPr lang="en-US" sz="2400" baseline="0" dirty="0">
                <a:solidFill>
                  <a:srgbClr val="000000"/>
                </a:solidFill>
                <a:latin typeface="Arial" panose="020B0604020202020204" pitchFamily="34" charset="0"/>
                <a:ea typeface="ヒラギノ角ゴ Pro W3"/>
              </a:rPr>
              <a:t>Stories also capture many seemingly trivial details that are usually left out if people are asked to provide more formal representations of what they do.</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457200" y="312778"/>
            <a:ext cx="8229600" cy="701228"/>
          </a:xfrm>
        </p:spPr>
        <p:txBody>
          <a:bodyPr/>
          <a:lstStyle/>
          <a:p>
            <a:pPr marR="0" rtl="0"/>
            <a:r>
              <a:rPr lang="en-US" b="1" baseline="0" dirty="0">
                <a:latin typeface="Arial" panose="020B0604020202020204" pitchFamily="34" charset="0"/>
                <a:ea typeface="ヒラギノ角ゴ Pro W3"/>
              </a:rPr>
              <a:t>Story: Example</a:t>
            </a:r>
          </a:p>
        </p:txBody>
      </p:sp>
      <p:sp>
        <p:nvSpPr>
          <p:cNvPr id="3" name="Text Placeholder 2"/>
          <p:cNvSpPr>
            <a:spLocks noGrp="1"/>
          </p:cNvSpPr>
          <p:nvPr>
            <p:ph type="body" idx="4294967295"/>
          </p:nvPr>
        </p:nvSpPr>
        <p:spPr>
          <a:xfrm>
            <a:off x="662880" y="1425752"/>
            <a:ext cx="8229600" cy="4525963"/>
          </a:xfrm>
        </p:spPr>
        <p:txBody>
          <a:bodyPr>
            <a:normAutofit fontScale="62500" lnSpcReduction="20000"/>
          </a:bodyPr>
          <a:lstStyle/>
          <a:p>
            <a:pPr>
              <a:lnSpc>
                <a:spcPct val="120000"/>
              </a:lnSpc>
            </a:pPr>
            <a:r>
              <a:rPr lang="en-US" baseline="0" dirty="0">
                <a:solidFill>
                  <a:srgbClr val="000000"/>
                </a:solidFill>
                <a:latin typeface="Arial" panose="020B0604020202020204" pitchFamily="34" charset="0"/>
                <a:ea typeface="ヒラギノ角ゴ Pro W3"/>
              </a:rPr>
              <a:t>I needed to make an appointment for Kirsty, my little one. It wasn’t urgent – she had been having a lot of bad </a:t>
            </a:r>
            <a:r>
              <a:rPr lang="en-US" baseline="0" dirty="0" smtClean="0">
                <a:solidFill>
                  <a:srgbClr val="000000"/>
                </a:solidFill>
                <a:latin typeface="Arial" panose="020B0604020202020204" pitchFamily="34" charset="0"/>
                <a:ea typeface="ヒラギノ角ゴ Pro W3"/>
              </a:rPr>
              <a:t>earache </a:t>
            </a:r>
            <a:r>
              <a:rPr lang="en-US" baseline="0" dirty="0">
                <a:solidFill>
                  <a:srgbClr val="000000"/>
                </a:solidFill>
                <a:latin typeface="Arial" panose="020B0604020202020204" pitchFamily="34" charset="0"/>
                <a:ea typeface="ヒラギノ角ゴ Pro W3"/>
              </a:rPr>
              <a:t>every time she had a cold – but I did want to see Dr Fox since she’s so good with the children. And of course ideally it had to be when Kirsty was out of school and I could take time off work. I rang the surgery and the receptionist told me that the next appointment for Dr Fox was the next Tuesday afternoon. That was no good since Tuesday is one of my really busy days so I asked when the next one was. The receptionist said Thursday morning. That meant making Kirsty late for school but I agreed because they sounded very busy – the other phone kept ringing in the background – and I was in a hurry myself. It was difficult to suggest a better time without knowing which appointments were still free.</a:t>
            </a:r>
            <a:endParaRPr lang="en-US"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457200" y="322717"/>
            <a:ext cx="8229600" cy="701228"/>
          </a:xfrm>
        </p:spPr>
        <p:txBody>
          <a:bodyPr/>
          <a:lstStyle/>
          <a:p>
            <a:pPr marR="0" rtl="0"/>
            <a:r>
              <a:rPr lang="en-US" b="1" baseline="0" dirty="0">
                <a:latin typeface="Arial" panose="020B0604020202020204" pitchFamily="34" charset="0"/>
                <a:ea typeface="ヒラギノ角ゴ Pro W3"/>
              </a:rPr>
              <a:t>Conceptual scenarios</a:t>
            </a:r>
          </a:p>
        </p:txBody>
      </p:sp>
      <p:sp>
        <p:nvSpPr>
          <p:cNvPr id="3" name="Text Placeholder 2"/>
          <p:cNvSpPr>
            <a:spLocks noGrp="1"/>
          </p:cNvSpPr>
          <p:nvPr>
            <p:ph type="body" idx="4294967295"/>
          </p:nvPr>
        </p:nvSpPr>
        <p:spPr>
          <a:xfrm>
            <a:off x="664393" y="1412776"/>
            <a:ext cx="8229600" cy="4786827"/>
          </a:xfrm>
        </p:spPr>
        <p:txBody>
          <a:bodyPr>
            <a:normAutofit fontScale="70000" lnSpcReduction="20000"/>
          </a:bodyPr>
          <a:lstStyle/>
          <a:p>
            <a:pPr marR="0" lvl="0" rtl="0">
              <a:lnSpc>
                <a:spcPct val="120000"/>
              </a:lnSpc>
            </a:pPr>
            <a:r>
              <a:rPr lang="en-US" sz="3400" baseline="0" dirty="0">
                <a:solidFill>
                  <a:srgbClr val="000000"/>
                </a:solidFill>
                <a:latin typeface="Arial" panose="020B0604020202020204" pitchFamily="34" charset="0"/>
                <a:ea typeface="ヒラギノ角ゴ Pro W3"/>
              </a:rPr>
              <a:t>Conceptual scenarios are more abstract than stories. </a:t>
            </a:r>
          </a:p>
          <a:p>
            <a:pPr marR="0" lvl="0" rtl="0">
              <a:lnSpc>
                <a:spcPct val="120000"/>
              </a:lnSpc>
            </a:pPr>
            <a:r>
              <a:rPr lang="en-US" sz="3400" baseline="0" dirty="0">
                <a:solidFill>
                  <a:srgbClr val="000000"/>
                </a:solidFill>
                <a:latin typeface="Arial" panose="020B0604020202020204" pitchFamily="34" charset="0"/>
                <a:ea typeface="ヒラギノ角ゴ Pro W3"/>
              </a:rPr>
              <a:t>Much of the context is stripped away during the process of abstraction and similar stories are combined together.</a:t>
            </a:r>
            <a:r>
              <a:rPr lang="en-US" sz="3400" b="1" baseline="0" dirty="0">
                <a:solidFill>
                  <a:srgbClr val="000000"/>
                </a:solidFill>
                <a:latin typeface="Arial" panose="020B0604020202020204" pitchFamily="34" charset="0"/>
                <a:ea typeface="ヒラギノ角ゴ Pro W3"/>
              </a:rPr>
              <a:t> </a:t>
            </a:r>
          </a:p>
          <a:p>
            <a:pPr marR="0" lvl="0" rtl="0">
              <a:lnSpc>
                <a:spcPct val="120000"/>
              </a:lnSpc>
            </a:pPr>
            <a:r>
              <a:rPr lang="en-US" sz="3400" baseline="0" dirty="0">
                <a:solidFill>
                  <a:srgbClr val="000000"/>
                </a:solidFill>
                <a:latin typeface="Arial" panose="020B0604020202020204" pitchFamily="34" charset="0"/>
                <a:ea typeface="ヒラギノ角ゴ Pro W3"/>
              </a:rPr>
              <a:t>Conceptual scenarios are particularly useful for generating design ideas and for understanding the requirements of the system.</a:t>
            </a:r>
          </a:p>
          <a:p>
            <a:pPr marR="0" lvl="0" rtl="0">
              <a:lnSpc>
                <a:spcPct val="120000"/>
              </a:lnSpc>
            </a:pPr>
            <a:r>
              <a:rPr lang="en-US" sz="3400" baseline="0" dirty="0">
                <a:solidFill>
                  <a:srgbClr val="000000"/>
                </a:solidFill>
                <a:latin typeface="Arial" panose="020B0604020202020204" pitchFamily="34" charset="0"/>
                <a:ea typeface="ヒラギノ角ゴ Pro W3"/>
              </a:rPr>
              <a:t>Once the designer has accumulated a collection of stories, common elements will start to emerge. </a:t>
            </a:r>
          </a:p>
          <a:p>
            <a:pPr marR="0" lvl="0" rtl="0">
              <a:lnSpc>
                <a:spcPct val="120000"/>
              </a:lnSpc>
            </a:pPr>
            <a:r>
              <a:rPr lang="en-US" sz="3400" baseline="0" dirty="0">
                <a:solidFill>
                  <a:srgbClr val="000000"/>
                </a:solidFill>
                <a:latin typeface="Arial" panose="020B0604020202020204" pitchFamily="34" charset="0"/>
                <a:ea typeface="ヒラギノ角ゴ Pro W3"/>
              </a:rPr>
              <a:t>In this </a:t>
            </a:r>
            <a:r>
              <a:rPr lang="en-US" sz="3400" baseline="0" dirty="0" smtClean="0">
                <a:solidFill>
                  <a:srgbClr val="000000"/>
                </a:solidFill>
                <a:latin typeface="Arial" panose="020B0604020202020204" pitchFamily="34" charset="0"/>
                <a:ea typeface="ヒラギノ角ゴ Pro W3"/>
              </a:rPr>
              <a:t>case, </a:t>
            </a:r>
            <a:r>
              <a:rPr lang="en-US" sz="3400" baseline="0" dirty="0">
                <a:solidFill>
                  <a:srgbClr val="000000"/>
                </a:solidFill>
                <a:latin typeface="Arial" panose="020B0604020202020204" pitchFamily="34" charset="0"/>
                <a:ea typeface="ヒラギノ角ゴ Pro W3"/>
              </a:rPr>
              <a:t>a number of stories such as the one above result in the conceptual scenario below describing some requirements for a </a:t>
            </a:r>
            <a:r>
              <a:rPr lang="en-US" sz="3400" baseline="0" dirty="0" smtClean="0">
                <a:solidFill>
                  <a:srgbClr val="000000"/>
                </a:solidFill>
                <a:latin typeface="Arial" panose="020B0604020202020204" pitchFamily="34" charset="0"/>
                <a:ea typeface="ヒラギノ角ゴ Pro W3"/>
              </a:rPr>
              <a:t>computerized </a:t>
            </a:r>
            <a:r>
              <a:rPr lang="en-US" sz="3400" baseline="0" dirty="0">
                <a:solidFill>
                  <a:srgbClr val="000000"/>
                </a:solidFill>
                <a:latin typeface="Arial" panose="020B0604020202020204" pitchFamily="34" charset="0"/>
                <a:ea typeface="ヒラギノ角ゴ Pro W3"/>
              </a:rPr>
              <a:t>appointments system.</a:t>
            </a:r>
          </a:p>
          <a:p>
            <a:pPr marR="0" lvl="0" rtl="0"/>
            <a:endParaRPr lang="en-US" baseline="0" dirty="0">
              <a:solidFill>
                <a:srgbClr val="000000"/>
              </a:solidFill>
              <a:latin typeface="Arial" panose="020B0604020202020204" pitchFamily="34" charset="0"/>
              <a:ea typeface="ヒラギノ角ゴ Pro W3"/>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457200" y="394725"/>
            <a:ext cx="8229600" cy="557212"/>
          </a:xfrm>
        </p:spPr>
        <p:txBody>
          <a:bodyPr/>
          <a:lstStyle/>
          <a:p>
            <a:pPr marR="0" rtl="0"/>
            <a:r>
              <a:rPr lang="en-US" b="1" baseline="0" dirty="0">
                <a:latin typeface="Arial" panose="020B0604020202020204" pitchFamily="34" charset="0"/>
                <a:ea typeface="ヒラギノ角ゴ Pro W3"/>
              </a:rPr>
              <a:t>Abstraction</a:t>
            </a:r>
          </a:p>
        </p:txBody>
      </p:sp>
      <p:sp>
        <p:nvSpPr>
          <p:cNvPr id="3" name="Text Placeholder 2"/>
          <p:cNvSpPr>
            <a:spLocks noGrp="1"/>
          </p:cNvSpPr>
          <p:nvPr>
            <p:ph type="body" idx="4294967295"/>
          </p:nvPr>
        </p:nvSpPr>
        <p:spPr>
          <a:xfrm>
            <a:off x="668904" y="1438176"/>
            <a:ext cx="8229600" cy="5040560"/>
          </a:xfrm>
        </p:spPr>
        <p:txBody>
          <a:bodyPr>
            <a:normAutofit fontScale="47500" lnSpcReduction="20000"/>
          </a:bodyPr>
          <a:lstStyle/>
          <a:p>
            <a:pPr marR="0" lvl="0" rtl="0">
              <a:lnSpc>
                <a:spcPct val="120000"/>
              </a:lnSpc>
            </a:pPr>
            <a:r>
              <a:rPr lang="en-US" baseline="0" dirty="0">
                <a:solidFill>
                  <a:srgbClr val="000000"/>
                </a:solidFill>
                <a:latin typeface="Arial" panose="020B0604020202020204" pitchFamily="34" charset="0"/>
                <a:ea typeface="ヒラギノ角ゴ Pro W3"/>
              </a:rPr>
              <a:t>The process of abstraction is one of </a:t>
            </a:r>
            <a:r>
              <a:rPr lang="en-US" baseline="0" dirty="0" smtClean="0">
                <a:solidFill>
                  <a:srgbClr val="000000"/>
                </a:solidFill>
                <a:latin typeface="Arial" panose="020B0604020202020204" pitchFamily="34" charset="0"/>
                <a:ea typeface="ヒラギノ角ゴ Pro W3"/>
              </a:rPr>
              <a:t>the classifications </a:t>
            </a:r>
            <a:r>
              <a:rPr lang="en-US" baseline="0" dirty="0">
                <a:solidFill>
                  <a:srgbClr val="000000"/>
                </a:solidFill>
                <a:latin typeface="Arial" panose="020B0604020202020204" pitchFamily="34" charset="0"/>
                <a:ea typeface="ヒラギノ角ゴ Pro W3"/>
              </a:rPr>
              <a:t>and </a:t>
            </a:r>
            <a:r>
              <a:rPr lang="en-US" baseline="0" dirty="0" smtClean="0">
                <a:solidFill>
                  <a:srgbClr val="000000"/>
                </a:solidFill>
                <a:latin typeface="Arial" panose="020B0604020202020204" pitchFamily="34" charset="0"/>
                <a:ea typeface="ヒラギノ角ゴ Pro W3"/>
              </a:rPr>
              <a:t>aggregations: </a:t>
            </a:r>
            <a:r>
              <a:rPr lang="en-US" baseline="0" dirty="0">
                <a:solidFill>
                  <a:srgbClr val="000000"/>
                </a:solidFill>
                <a:latin typeface="Arial" panose="020B0604020202020204" pitchFamily="34" charset="0"/>
                <a:ea typeface="ヒラギノ角ゴ Pro W3"/>
              </a:rPr>
              <a:t>moving from the details of specific people undertaking specific activities in a specific context using a particular piece of technology to a more general description that still manages to catch the essence of the activity.</a:t>
            </a:r>
          </a:p>
          <a:p>
            <a:pPr marR="0" lvl="0" rtl="0">
              <a:lnSpc>
                <a:spcPct val="120000"/>
              </a:lnSpc>
            </a:pPr>
            <a:r>
              <a:rPr lang="en-US" baseline="0" dirty="0">
                <a:solidFill>
                  <a:srgbClr val="000000"/>
                </a:solidFill>
                <a:latin typeface="Arial" panose="020B0604020202020204" pitchFamily="34" charset="0"/>
                <a:ea typeface="ヒラギノ角ゴ Pro W3"/>
              </a:rPr>
              <a:t>Aggregation is the process of treating a whole thing as a single entity rather than looking at the components of something.</a:t>
            </a:r>
          </a:p>
          <a:p>
            <a:pPr marR="0" lvl="0" rtl="0">
              <a:lnSpc>
                <a:spcPct val="120000"/>
              </a:lnSpc>
            </a:pPr>
            <a:r>
              <a:rPr lang="en-US" baseline="0" dirty="0" smtClean="0">
                <a:solidFill>
                  <a:srgbClr val="000000"/>
                </a:solidFill>
                <a:latin typeface="Arial" panose="020B0604020202020204" pitchFamily="34" charset="0"/>
                <a:ea typeface="ヒラギノ角ゴ Pro W3"/>
              </a:rPr>
              <a:t>In </a:t>
            </a:r>
            <a:r>
              <a:rPr lang="en-US" baseline="0" dirty="0">
                <a:solidFill>
                  <a:srgbClr val="000000"/>
                </a:solidFill>
                <a:latin typeface="Arial" panose="020B0604020202020204" pitchFamily="34" charset="0"/>
                <a:ea typeface="ヒラギノ角ゴ Pro W3"/>
              </a:rPr>
              <a:t>most domains, for example, one would aggregate a screen, processor, disc drive, keyboard and mouse and treat this as a single thing – a computer – rather than focusing on the </a:t>
            </a:r>
            <a:r>
              <a:rPr lang="en-US" baseline="0" dirty="0" smtClean="0">
                <a:solidFill>
                  <a:srgbClr val="000000"/>
                </a:solidFill>
                <a:latin typeface="Arial" panose="020B0604020202020204" pitchFamily="34" charset="0"/>
                <a:ea typeface="ヒラギノ角ゴ Pro W3"/>
              </a:rPr>
              <a:t>components.</a:t>
            </a:r>
            <a:endParaRPr lang="en-US" baseline="0" dirty="0">
              <a:solidFill>
                <a:srgbClr val="000000"/>
              </a:solidFill>
              <a:latin typeface="Arial" panose="020B0604020202020204" pitchFamily="34" charset="0"/>
              <a:ea typeface="ヒラギノ角ゴ Pro W3"/>
            </a:endParaRPr>
          </a:p>
          <a:p>
            <a:pPr marR="0" lvl="0" rtl="0">
              <a:lnSpc>
                <a:spcPct val="120000"/>
              </a:lnSpc>
            </a:pPr>
            <a:r>
              <a:rPr lang="en-US" baseline="0" dirty="0">
                <a:solidFill>
                  <a:srgbClr val="000000"/>
                </a:solidFill>
                <a:latin typeface="Arial" panose="020B0604020202020204" pitchFamily="34" charset="0"/>
                <a:ea typeface="ヒラギノ角ゴ Pro W3"/>
              </a:rPr>
              <a:t>Classification is the process of recognizing that things can be collected </a:t>
            </a:r>
            <a:r>
              <a:rPr lang="en-US" baseline="0" dirty="0" smtClean="0">
                <a:solidFill>
                  <a:srgbClr val="000000"/>
                </a:solidFill>
                <a:latin typeface="Arial" panose="020B0604020202020204" pitchFamily="34" charset="0"/>
                <a:ea typeface="ヒラギノ角ゴ Pro W3"/>
              </a:rPr>
              <a:t>together </a:t>
            </a:r>
            <a:r>
              <a:rPr lang="en-US" baseline="0" dirty="0">
                <a:solidFill>
                  <a:srgbClr val="000000"/>
                </a:solidFill>
                <a:latin typeface="Arial" panose="020B0604020202020204" pitchFamily="34" charset="0"/>
                <a:ea typeface="ヒラギノ角ゴ Pro W3"/>
              </a:rPr>
              <a:t>so that dealing with the class of things is simpler (more abstract) than dealing with the individual things.</a:t>
            </a:r>
          </a:p>
          <a:p>
            <a:pPr marR="0" lvl="0" rtl="0">
              <a:lnSpc>
                <a:spcPct val="120000"/>
              </a:lnSpc>
            </a:pPr>
            <a:r>
              <a:rPr lang="en-US" baseline="0" dirty="0" smtClean="0">
                <a:solidFill>
                  <a:srgbClr val="000000"/>
                </a:solidFill>
                <a:latin typeface="Arial" panose="020B0604020202020204" pitchFamily="34" charset="0"/>
                <a:ea typeface="ヒラギノ角ゴ Pro W3"/>
              </a:rPr>
              <a:t>There </a:t>
            </a:r>
            <a:r>
              <a:rPr lang="en-US" baseline="0" dirty="0">
                <a:solidFill>
                  <a:srgbClr val="000000"/>
                </a:solidFill>
                <a:latin typeface="Arial" panose="020B0604020202020204" pitchFamily="34" charset="0"/>
                <a:ea typeface="ヒラギノ角ゴ Pro W3"/>
              </a:rPr>
              <a:t>are no set ways to classify things, so the analyst has to work with the stories that have been gathered and with the users themselves to decide which things belong together and why.</a:t>
            </a:r>
          </a:p>
          <a:p>
            <a:pPr marR="0" lvl="0" rtl="0">
              <a:lnSpc>
                <a:spcPct val="120000"/>
              </a:lnSpc>
            </a:pPr>
            <a:r>
              <a:rPr lang="en-US" baseline="0" dirty="0">
                <a:solidFill>
                  <a:srgbClr val="000000"/>
                </a:solidFill>
                <a:latin typeface="Arial" panose="020B0604020202020204" pitchFamily="34" charset="0"/>
                <a:ea typeface="ヒラギノ角ゴ Pro W3"/>
              </a:rPr>
              <a:t>Between them aggregation and classification produce abstractions. </a:t>
            </a:r>
          </a:p>
          <a:p>
            <a:pPr marR="0" lvl="0" rtl="0">
              <a:lnSpc>
                <a:spcPct val="120000"/>
              </a:lnSpc>
            </a:pPr>
            <a:r>
              <a:rPr lang="en-US" baseline="0" dirty="0">
                <a:solidFill>
                  <a:srgbClr val="000000"/>
                </a:solidFill>
                <a:latin typeface="Arial" panose="020B0604020202020204" pitchFamily="34" charset="0"/>
                <a:ea typeface="ヒラギノ角ゴ Pro W3"/>
              </a:rPr>
              <a:t>Of </a:t>
            </a:r>
            <a:r>
              <a:rPr lang="en-US" baseline="0" dirty="0" smtClean="0">
                <a:solidFill>
                  <a:srgbClr val="000000"/>
                </a:solidFill>
                <a:latin typeface="Arial" panose="020B0604020202020204" pitchFamily="34" charset="0"/>
                <a:ea typeface="ヒラギノ角ゴ Pro W3"/>
              </a:rPr>
              <a:t>course, </a:t>
            </a:r>
            <a:r>
              <a:rPr lang="en-US" baseline="0" dirty="0">
                <a:solidFill>
                  <a:srgbClr val="000000"/>
                </a:solidFill>
                <a:latin typeface="Arial" panose="020B0604020202020204" pitchFamily="34" charset="0"/>
                <a:ea typeface="ヒラギノ角ゴ Pro W3"/>
              </a:rPr>
              <a:t>there are different degrees of abstraction and it is one of the skills of a designer to settle upon an appropriate level. </a:t>
            </a:r>
          </a:p>
          <a:p>
            <a:pPr marR="0" lvl="0" rtl="0">
              <a:lnSpc>
                <a:spcPct val="120000"/>
              </a:lnSpc>
            </a:pPr>
            <a:r>
              <a:rPr lang="en-US" baseline="0" dirty="0">
                <a:solidFill>
                  <a:srgbClr val="000000"/>
                </a:solidFill>
                <a:latin typeface="Arial" panose="020B0604020202020204" pitchFamily="34" charset="0"/>
                <a:ea typeface="ヒラギノ角ゴ Pro W3"/>
              </a:rPr>
              <a:t>The most abstract level is to treat everything simply as a ‘thing’ and every activity as ‘doing something</a:t>
            </a:r>
            <a:r>
              <a:rPr lang="en-US" baseline="0" dirty="0" smtClean="0">
                <a:solidFill>
                  <a:srgbClr val="000000"/>
                </a:solidFill>
                <a:latin typeface="Arial" panose="020B0604020202020204" pitchFamily="34" charset="0"/>
                <a:ea typeface="ヒラギノ角ゴ Pro W3"/>
              </a:rPr>
              <a:t>’ </a:t>
            </a:r>
            <a:r>
              <a:rPr lang="en-US" baseline="0" dirty="0">
                <a:solidFill>
                  <a:srgbClr val="000000"/>
                </a:solidFill>
                <a:latin typeface="Arial" panose="020B0604020202020204" pitchFamily="34" charset="0"/>
                <a:ea typeface="ヒラギノ角ゴ Pro W3"/>
              </a:rPr>
              <a:t>but such an abstract representation is not usually very useful.</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457200" y="330300"/>
            <a:ext cx="8229600" cy="701228"/>
          </a:xfrm>
        </p:spPr>
        <p:txBody>
          <a:bodyPr/>
          <a:lstStyle/>
          <a:p>
            <a:pPr marR="0" rtl="0"/>
            <a:r>
              <a:rPr lang="en-US" b="1" baseline="0" dirty="0">
                <a:latin typeface="Arial" panose="020B0604020202020204" pitchFamily="34" charset="0"/>
                <a:ea typeface="ヒラギノ角ゴ Pro W3"/>
              </a:rPr>
              <a:t>Degrees of </a:t>
            </a:r>
            <a:r>
              <a:rPr lang="en-US" b="1" baseline="0" dirty="0" smtClean="0">
                <a:latin typeface="Arial" panose="020B0604020202020204" pitchFamily="34" charset="0"/>
                <a:ea typeface="ヒラギノ角ゴ Pro W3"/>
              </a:rPr>
              <a:t>abstraction</a:t>
            </a:r>
            <a:endParaRPr lang="en-US" b="1" baseline="0" dirty="0">
              <a:latin typeface="Arial" panose="020B0604020202020204" pitchFamily="34" charset="0"/>
              <a:ea typeface="ヒラギノ角ゴ Pro W3"/>
            </a:endParaRPr>
          </a:p>
        </p:txBody>
      </p:sp>
      <p:sp>
        <p:nvSpPr>
          <p:cNvPr id="3" name="Text Placeholder 2"/>
          <p:cNvSpPr>
            <a:spLocks noGrp="1"/>
          </p:cNvSpPr>
          <p:nvPr>
            <p:ph type="body" idx="4294967295"/>
          </p:nvPr>
        </p:nvSpPr>
        <p:spPr>
          <a:xfrm>
            <a:off x="660340" y="1431826"/>
            <a:ext cx="8229600" cy="4784001"/>
          </a:xfrm>
        </p:spPr>
        <p:txBody>
          <a:bodyPr>
            <a:normAutofit fontScale="62500" lnSpcReduction="20000"/>
          </a:bodyPr>
          <a:lstStyle/>
          <a:p>
            <a:pPr marR="0" lvl="0" rtl="0">
              <a:lnSpc>
                <a:spcPct val="120000"/>
              </a:lnSpc>
            </a:pPr>
            <a:r>
              <a:rPr lang="en-US" baseline="0" dirty="0" smtClean="0">
                <a:solidFill>
                  <a:srgbClr val="000000"/>
                </a:solidFill>
                <a:latin typeface="Arial" panose="020B0604020202020204" pitchFamily="34" charset="0"/>
                <a:ea typeface="ヒラギノ角ゴ Pro W3"/>
              </a:rPr>
              <a:t>Example: </a:t>
            </a:r>
            <a:r>
              <a:rPr lang="en-US" baseline="0" dirty="0">
                <a:solidFill>
                  <a:srgbClr val="000000"/>
                </a:solidFill>
                <a:latin typeface="Arial" panose="020B0604020202020204" pitchFamily="34" charset="0"/>
                <a:ea typeface="ヒラギノ角ゴ Pro W3"/>
              </a:rPr>
              <a:t>Booking an </a:t>
            </a:r>
            <a:r>
              <a:rPr lang="en-US" baseline="0" dirty="0" smtClean="0">
                <a:solidFill>
                  <a:srgbClr val="000000"/>
                </a:solidFill>
                <a:latin typeface="Arial" panose="020B0604020202020204" pitchFamily="34" charset="0"/>
                <a:ea typeface="ヒラギノ角ゴ Pro W3"/>
              </a:rPr>
              <a:t>appointment:</a:t>
            </a:r>
            <a:r>
              <a:rPr lang="en-US" dirty="0" smtClean="0">
                <a:solidFill>
                  <a:srgbClr val="000000"/>
                </a:solidFill>
                <a:latin typeface="Arial" panose="020B0604020202020204" pitchFamily="34" charset="0"/>
                <a:ea typeface="ヒラギノ角ゴ Pro W3"/>
              </a:rPr>
              <a:t> </a:t>
            </a:r>
            <a:r>
              <a:rPr lang="en-US" baseline="0" dirty="0" smtClean="0">
                <a:solidFill>
                  <a:srgbClr val="000000"/>
                </a:solidFill>
                <a:latin typeface="Arial" panose="020B0604020202020204" pitchFamily="34" charset="0"/>
                <a:ea typeface="ヒラギノ角ゴ Pro W3"/>
              </a:rPr>
              <a:t>People </a:t>
            </a:r>
            <a:r>
              <a:rPr lang="en-US" baseline="0" dirty="0">
                <a:solidFill>
                  <a:srgbClr val="000000"/>
                </a:solidFill>
                <a:latin typeface="Arial" panose="020B0604020202020204" pitchFamily="34" charset="0"/>
                <a:ea typeface="ヒラギノ角ゴ Pro W3"/>
              </a:rPr>
              <a:t>with any degree of basic computer skills will be able to contact the doctors’ surgery at any time via the </a:t>
            </a:r>
            <a:r>
              <a:rPr lang="en-US" baseline="0" dirty="0" smtClean="0">
                <a:solidFill>
                  <a:srgbClr val="000000"/>
                </a:solidFill>
                <a:latin typeface="Arial" panose="020B0604020202020204" pitchFamily="34" charset="0"/>
                <a:ea typeface="ヒラギノ角ゴ Pro W3"/>
              </a:rPr>
              <a:t>internet </a:t>
            </a:r>
            <a:r>
              <a:rPr lang="en-US" baseline="0" dirty="0">
                <a:solidFill>
                  <a:srgbClr val="000000"/>
                </a:solidFill>
                <a:latin typeface="Arial" panose="020B0604020202020204" pitchFamily="34" charset="0"/>
                <a:ea typeface="ヒラギノ角ゴ Pro W3"/>
              </a:rPr>
              <a:t>and see the times which are free for each doctor. They can book a time and receive confirmation of the appointment</a:t>
            </a:r>
            <a:r>
              <a:rPr lang="en-US" baseline="0" dirty="0" smtClean="0">
                <a:solidFill>
                  <a:srgbClr val="000000"/>
                </a:solidFill>
                <a:latin typeface="Arial" panose="020B0604020202020204" pitchFamily="34" charset="0"/>
                <a:ea typeface="ヒラギノ角ゴ Pro W3"/>
              </a:rPr>
              <a:t>.</a:t>
            </a:r>
            <a:endParaRPr lang="en-US" baseline="0" dirty="0">
              <a:solidFill>
                <a:srgbClr val="000000"/>
              </a:solidFill>
              <a:latin typeface="Arial" panose="020B0604020202020204" pitchFamily="34" charset="0"/>
              <a:ea typeface="ヒラギノ角ゴ Pro W3"/>
            </a:endParaRPr>
          </a:p>
          <a:p>
            <a:pPr marR="0" lvl="0" rtl="0">
              <a:lnSpc>
                <a:spcPct val="120000"/>
              </a:lnSpc>
            </a:pPr>
            <a:r>
              <a:rPr lang="en-US" baseline="0" dirty="0">
                <a:solidFill>
                  <a:srgbClr val="000000"/>
                </a:solidFill>
                <a:latin typeface="Arial" panose="020B0604020202020204" pitchFamily="34" charset="0"/>
                <a:ea typeface="ヒラギノ角ゴ Pro W3"/>
              </a:rPr>
              <a:t>As you can see, at this stage, there is little or no specification of precise technologies or how the functions will be provided. </a:t>
            </a:r>
          </a:p>
          <a:p>
            <a:pPr marR="0" lvl="0" rtl="0">
              <a:lnSpc>
                <a:spcPct val="120000"/>
              </a:lnSpc>
            </a:pPr>
            <a:r>
              <a:rPr lang="en-US" baseline="0" dirty="0">
                <a:solidFill>
                  <a:srgbClr val="000000"/>
                </a:solidFill>
                <a:latin typeface="Arial" panose="020B0604020202020204" pitchFamily="34" charset="0"/>
                <a:ea typeface="ヒラギノ角ゴ Pro W3"/>
              </a:rPr>
              <a:t>The scenario could be made more abstract by not specifying that the </a:t>
            </a:r>
            <a:r>
              <a:rPr lang="en-US" baseline="0" dirty="0" smtClean="0">
                <a:solidFill>
                  <a:srgbClr val="000000"/>
                </a:solidFill>
                <a:latin typeface="Arial" panose="020B0604020202020204" pitchFamily="34" charset="0"/>
                <a:ea typeface="ヒラギノ角ゴ Pro W3"/>
              </a:rPr>
              <a:t>internet </a:t>
            </a:r>
            <a:r>
              <a:rPr lang="en-US" baseline="0" dirty="0">
                <a:solidFill>
                  <a:srgbClr val="000000"/>
                </a:solidFill>
                <a:latin typeface="Arial" panose="020B0604020202020204" pitchFamily="34" charset="0"/>
                <a:ea typeface="ヒラギノ角ゴ Pro W3"/>
              </a:rPr>
              <a:t>should be </a:t>
            </a:r>
            <a:r>
              <a:rPr lang="en-US" baseline="0" dirty="0" smtClean="0">
                <a:solidFill>
                  <a:srgbClr val="000000"/>
                </a:solidFill>
                <a:latin typeface="Arial" panose="020B0604020202020204" pitchFamily="34" charset="0"/>
                <a:ea typeface="ヒラギノ角ゴ Pro W3"/>
              </a:rPr>
              <a:t>used or </a:t>
            </a:r>
            <a:r>
              <a:rPr lang="en-US" baseline="0" dirty="0">
                <a:solidFill>
                  <a:srgbClr val="000000"/>
                </a:solidFill>
                <a:latin typeface="Arial" panose="020B0604020202020204" pitchFamily="34" charset="0"/>
                <a:ea typeface="ヒラギノ角ゴ Pro W3"/>
              </a:rPr>
              <a:t>more concrete (that is less abstract) by specifying that the booking should be made from a computer rather than a mobile phone. </a:t>
            </a:r>
          </a:p>
          <a:p>
            <a:pPr marR="0" lvl="0" rtl="0">
              <a:lnSpc>
                <a:spcPct val="120000"/>
              </a:lnSpc>
            </a:pPr>
            <a:r>
              <a:rPr lang="en-US" baseline="0" dirty="0">
                <a:solidFill>
                  <a:srgbClr val="000000"/>
                </a:solidFill>
                <a:latin typeface="Arial" panose="020B0604020202020204" pitchFamily="34" charset="0"/>
                <a:ea typeface="ヒラギノ角ゴ Pro W3"/>
              </a:rPr>
              <a:t>Finding an appropriate level of abstraction at which to describe things for a given purpose is a key skill of the designer.</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457200" y="322933"/>
            <a:ext cx="8229600" cy="701228"/>
          </a:xfrm>
        </p:spPr>
        <p:txBody>
          <a:bodyPr/>
          <a:lstStyle/>
          <a:p>
            <a:pPr marR="0" rtl="0"/>
            <a:r>
              <a:rPr lang="en-US" b="1" baseline="0" dirty="0">
                <a:latin typeface="Arial" panose="020B0604020202020204" pitchFamily="34" charset="0"/>
                <a:ea typeface="ヒラギノ角ゴ Pro W3"/>
              </a:rPr>
              <a:t>Concrete scenarios</a:t>
            </a:r>
          </a:p>
        </p:txBody>
      </p:sp>
      <p:sp>
        <p:nvSpPr>
          <p:cNvPr id="3" name="Text Placeholder 2"/>
          <p:cNvSpPr>
            <a:spLocks noGrp="1"/>
          </p:cNvSpPr>
          <p:nvPr>
            <p:ph type="body" idx="4294967295"/>
          </p:nvPr>
        </p:nvSpPr>
        <p:spPr>
          <a:xfrm>
            <a:off x="674043" y="1441062"/>
            <a:ext cx="8229600" cy="4840387"/>
          </a:xfrm>
        </p:spPr>
        <p:txBody>
          <a:bodyPr>
            <a:noAutofit/>
          </a:bodyPr>
          <a:lstStyle/>
          <a:p>
            <a:pPr marR="0" lvl="0" rtl="0"/>
            <a:r>
              <a:rPr lang="en-US" sz="1600" baseline="0" dirty="0">
                <a:solidFill>
                  <a:srgbClr val="000000"/>
                </a:solidFill>
                <a:latin typeface="Arial" panose="020B0604020202020204" pitchFamily="34" charset="0"/>
                <a:ea typeface="ヒラギノ角ゴ Pro W3"/>
              </a:rPr>
              <a:t>Each conceptual scenario may generate lots of concrete scenarios. </a:t>
            </a:r>
          </a:p>
          <a:p>
            <a:pPr marR="0" lvl="0" rtl="0"/>
            <a:r>
              <a:rPr lang="en-US" sz="1600" baseline="0" dirty="0">
                <a:solidFill>
                  <a:srgbClr val="000000"/>
                </a:solidFill>
                <a:latin typeface="Arial" panose="020B0604020202020204" pitchFamily="34" charset="0"/>
                <a:ea typeface="ヒラギノ角ゴ Pro W3"/>
              </a:rPr>
              <a:t>When designers are working on a particular problem or </a:t>
            </a:r>
            <a:r>
              <a:rPr lang="en-US" sz="1600" baseline="0" dirty="0" smtClean="0">
                <a:solidFill>
                  <a:srgbClr val="000000"/>
                </a:solidFill>
                <a:latin typeface="Arial" panose="020B0604020202020204" pitchFamily="34" charset="0"/>
                <a:ea typeface="ヒラギノ角ゴ Pro W3"/>
              </a:rPr>
              <a:t>issue, </a:t>
            </a:r>
            <a:r>
              <a:rPr lang="en-US" sz="1600" baseline="0" dirty="0">
                <a:solidFill>
                  <a:srgbClr val="000000"/>
                </a:solidFill>
                <a:latin typeface="Arial" panose="020B0604020202020204" pitchFamily="34" charset="0"/>
                <a:ea typeface="ヒラギノ角ゴ Pro W3"/>
              </a:rPr>
              <a:t>they will often identify some feature that applies only under certain circumstances. </a:t>
            </a:r>
          </a:p>
          <a:p>
            <a:pPr marR="0" lvl="0" rtl="0"/>
            <a:r>
              <a:rPr lang="en-US" sz="1600" baseline="0" dirty="0">
                <a:solidFill>
                  <a:srgbClr val="000000"/>
                </a:solidFill>
                <a:latin typeface="Arial" panose="020B0604020202020204" pitchFamily="34" charset="0"/>
                <a:ea typeface="ヒラギノ角ゴ Pro W3"/>
              </a:rPr>
              <a:t>At this </a:t>
            </a:r>
            <a:r>
              <a:rPr lang="en-US" sz="1600" baseline="0" dirty="0" smtClean="0">
                <a:solidFill>
                  <a:srgbClr val="000000"/>
                </a:solidFill>
                <a:latin typeface="Arial" panose="020B0604020202020204" pitchFamily="34" charset="0"/>
                <a:ea typeface="ヒラギノ角ゴ Pro W3"/>
              </a:rPr>
              <a:t>point, </a:t>
            </a:r>
            <a:r>
              <a:rPr lang="en-US" sz="1600" baseline="0" dirty="0">
                <a:solidFill>
                  <a:srgbClr val="000000"/>
                </a:solidFill>
                <a:latin typeface="Arial" panose="020B0604020202020204" pitchFamily="34" charset="0"/>
                <a:ea typeface="ヒラギノ角ゴ Pro W3"/>
              </a:rPr>
              <a:t>they may develop a more specific elaboration of the scenario and link it to the original. </a:t>
            </a:r>
          </a:p>
          <a:p>
            <a:pPr marR="0" lvl="0" rtl="0"/>
            <a:r>
              <a:rPr lang="en-US" sz="1600" baseline="0" dirty="0" smtClean="0">
                <a:solidFill>
                  <a:srgbClr val="000000"/>
                </a:solidFill>
                <a:latin typeface="Arial" panose="020B0604020202020204" pitchFamily="34" charset="0"/>
                <a:ea typeface="ヒラギノ角ゴ Pro W3"/>
              </a:rPr>
              <a:t>Thus, </a:t>
            </a:r>
            <a:r>
              <a:rPr lang="en-US" sz="1600" baseline="0" dirty="0">
                <a:solidFill>
                  <a:srgbClr val="000000"/>
                </a:solidFill>
                <a:latin typeface="Arial" panose="020B0604020202020204" pitchFamily="34" charset="0"/>
                <a:ea typeface="ヒラギノ角ゴ Pro W3"/>
              </a:rPr>
              <a:t>one reasonably abstract scenario may spawn several more concrete elaborations which are useful for exploring particular issues. </a:t>
            </a:r>
          </a:p>
          <a:p>
            <a:pPr marR="0" lvl="0" rtl="0"/>
            <a:r>
              <a:rPr lang="en-US" sz="1600" baseline="0" dirty="0">
                <a:solidFill>
                  <a:srgbClr val="000000"/>
                </a:solidFill>
                <a:latin typeface="Arial" panose="020B0604020202020204" pitchFamily="34" charset="0"/>
                <a:ea typeface="ヒラギノ角ゴ Pro W3"/>
              </a:rPr>
              <a:t>Notes can be added to scenarios that draw attention to possible design features and problems.</a:t>
            </a:r>
          </a:p>
          <a:p>
            <a:pPr marR="0" lvl="0" rtl="0"/>
            <a:r>
              <a:rPr lang="en-US" sz="1600" baseline="0" dirty="0">
                <a:solidFill>
                  <a:srgbClr val="000000"/>
                </a:solidFill>
                <a:latin typeface="Arial" panose="020B0604020202020204" pitchFamily="34" charset="0"/>
                <a:ea typeface="ヒラギノ角ゴ Pro W3"/>
              </a:rPr>
              <a:t>Concrete scenarios also begin to dictate a particular interface design and a particular allocation of functions between people and devices. </a:t>
            </a:r>
          </a:p>
          <a:p>
            <a:pPr marR="0" lvl="0" rtl="0"/>
            <a:r>
              <a:rPr lang="en-US" sz="1600" baseline="0" dirty="0">
                <a:solidFill>
                  <a:srgbClr val="000000"/>
                </a:solidFill>
                <a:latin typeface="Arial" panose="020B0604020202020204" pitchFamily="34" charset="0"/>
                <a:ea typeface="ヒラギノ角ゴ Pro W3"/>
              </a:rPr>
              <a:t>Concrete scenarios are particularly useful for prototyping and envisioning design ideas and for evaluation because they are more prescriptive about some aspects of the technology. </a:t>
            </a:r>
          </a:p>
          <a:p>
            <a:pPr marR="0" lvl="0" rtl="0"/>
            <a:r>
              <a:rPr lang="en-US" sz="1600" baseline="0" dirty="0">
                <a:solidFill>
                  <a:srgbClr val="000000"/>
                </a:solidFill>
                <a:latin typeface="Arial" panose="020B0604020202020204" pitchFamily="34" charset="0"/>
                <a:ea typeface="ヒラギノ角ゴ Pro W3"/>
              </a:rPr>
              <a:t>However, there is not a clean break between conceptual and concrete scenarios. </a:t>
            </a:r>
          </a:p>
          <a:p>
            <a:pPr marR="0" lvl="0" rtl="0"/>
            <a:r>
              <a:rPr lang="en-US" sz="1600" baseline="0" dirty="0">
                <a:solidFill>
                  <a:srgbClr val="000000"/>
                </a:solidFill>
                <a:latin typeface="Arial" panose="020B0604020202020204" pitchFamily="34" charset="0"/>
                <a:ea typeface="ヒラギノ角ゴ Pro W3"/>
              </a:rPr>
              <a:t>The more specific the scenario is about some aspects, the more concrete it is.</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457200" y="323131"/>
            <a:ext cx="8229600" cy="701228"/>
          </a:xfrm>
        </p:spPr>
        <p:txBody>
          <a:bodyPr/>
          <a:lstStyle/>
          <a:p>
            <a:pPr marR="0" rtl="0"/>
            <a:r>
              <a:rPr lang="en-US" b="1" baseline="0" dirty="0">
                <a:latin typeface="Arial" panose="020B0604020202020204" pitchFamily="34" charset="0"/>
                <a:ea typeface="ヒラギノ角ゴ Pro W3"/>
              </a:rPr>
              <a:t>Concrete scenarios: Example</a:t>
            </a:r>
          </a:p>
        </p:txBody>
      </p:sp>
      <p:sp>
        <p:nvSpPr>
          <p:cNvPr id="3" name="Text Placeholder 2"/>
          <p:cNvSpPr>
            <a:spLocks noGrp="1"/>
          </p:cNvSpPr>
          <p:nvPr>
            <p:ph type="body" idx="4294967295"/>
          </p:nvPr>
        </p:nvSpPr>
        <p:spPr>
          <a:xfrm>
            <a:off x="662880" y="1436870"/>
            <a:ext cx="8229600" cy="4934644"/>
          </a:xfrm>
        </p:spPr>
        <p:txBody>
          <a:bodyPr>
            <a:noAutofit/>
          </a:bodyPr>
          <a:lstStyle/>
          <a:p>
            <a:pPr marR="0" lvl="0" rtl="0"/>
            <a:r>
              <a:rPr lang="en-US" sz="1600" baseline="0" dirty="0">
                <a:solidFill>
                  <a:srgbClr val="000000"/>
                </a:solidFill>
                <a:latin typeface="Arial" panose="020B0604020202020204" pitchFamily="34" charset="0"/>
                <a:ea typeface="ヒラギノ角ゴ Pro W3"/>
              </a:rPr>
              <a:t>In the example below, decisions have now been taken concerning drop-down menus, the fact that the next two weeks’ details are to be </a:t>
            </a:r>
            <a:r>
              <a:rPr lang="en-US" sz="1600" baseline="0" dirty="0" smtClean="0">
                <a:solidFill>
                  <a:srgbClr val="000000"/>
                </a:solidFill>
                <a:latin typeface="Arial" panose="020B0604020202020204" pitchFamily="34" charset="0"/>
                <a:ea typeface="ヒラギノ角ゴ Pro W3"/>
              </a:rPr>
              <a:t>shown </a:t>
            </a:r>
            <a:r>
              <a:rPr lang="en-US" sz="1600" baseline="0" dirty="0">
                <a:solidFill>
                  <a:srgbClr val="000000"/>
                </a:solidFill>
                <a:latin typeface="Arial" panose="020B0604020202020204" pitchFamily="34" charset="0"/>
                <a:ea typeface="ヒラギノ角ゴ Pro W3"/>
              </a:rPr>
              <a:t>and so on. However, the notes following the scenario show that there are many design decisions still to be taken.</a:t>
            </a:r>
          </a:p>
          <a:p>
            <a:pPr marR="0" lvl="0" rtl="0"/>
            <a:r>
              <a:rPr lang="en-US" sz="1600" b="1" baseline="0" dirty="0">
                <a:solidFill>
                  <a:srgbClr val="000000"/>
                </a:solidFill>
                <a:latin typeface="Arial" panose="020B0604020202020204" pitchFamily="34" charset="0"/>
                <a:ea typeface="ヒラギノ角ゴ Pro W3"/>
              </a:rPr>
              <a:t>Booking an </a:t>
            </a:r>
            <a:r>
              <a:rPr lang="en-US" sz="1600" b="1" baseline="0" dirty="0" smtClean="0">
                <a:solidFill>
                  <a:srgbClr val="000000"/>
                </a:solidFill>
                <a:latin typeface="Arial" panose="020B0604020202020204" pitchFamily="34" charset="0"/>
                <a:ea typeface="ヒラギノ角ゴ Pro W3"/>
              </a:rPr>
              <a:t>appointment/01:</a:t>
            </a:r>
            <a:endParaRPr lang="en-US" sz="1600" b="1" baseline="0" dirty="0">
              <a:solidFill>
                <a:srgbClr val="000000"/>
              </a:solidFill>
              <a:latin typeface="Arial" panose="020B0604020202020204" pitchFamily="34" charset="0"/>
              <a:ea typeface="ヒラギノ角ゴ Pro W3"/>
            </a:endParaRPr>
          </a:p>
          <a:p>
            <a:pPr lvl="1">
              <a:buFont typeface="Arial" panose="020B0604020202020204" pitchFamily="34" charset="0"/>
              <a:buChar char="–"/>
            </a:pPr>
            <a:r>
              <a:rPr lang="en-US" sz="1600" baseline="0" dirty="0">
                <a:solidFill>
                  <a:srgbClr val="000000"/>
                </a:solidFill>
                <a:latin typeface="Arial" panose="020B0604020202020204" pitchFamily="34" charset="0"/>
                <a:ea typeface="ヒラギノ角ゴ Pro W3"/>
              </a:rPr>
              <a:t>Andy Dalreach needs a doctor’s appointment for his young daughter Kirsty in the next week or so. The appointment needs to be outside </a:t>
            </a:r>
            <a:r>
              <a:rPr lang="en-US" sz="1600" baseline="0" dirty="0" smtClean="0">
                <a:solidFill>
                  <a:srgbClr val="000000"/>
                </a:solidFill>
                <a:latin typeface="Arial" panose="020B0604020202020204" pitchFamily="34" charset="0"/>
                <a:ea typeface="ヒラギノ角ゴ Pro W3"/>
              </a:rPr>
              <a:t>school time </a:t>
            </a:r>
            <a:r>
              <a:rPr lang="en-US" sz="1600" baseline="0" dirty="0">
                <a:solidFill>
                  <a:srgbClr val="000000"/>
                </a:solidFill>
                <a:latin typeface="Arial" panose="020B0604020202020204" pitchFamily="34" charset="0"/>
                <a:ea typeface="ヒラギノ角ゴ Pro W3"/>
              </a:rPr>
              <a:t>and Andy’s core working hours, and ideally with Dr Fox, who is the children’s specialist. Andy uses a PC and the </a:t>
            </a:r>
            <a:r>
              <a:rPr lang="en-US" sz="1600" baseline="0" dirty="0" smtClean="0">
                <a:solidFill>
                  <a:srgbClr val="000000"/>
                </a:solidFill>
                <a:latin typeface="Arial" panose="020B0604020202020204" pitchFamily="34" charset="0"/>
                <a:ea typeface="ヒラギノ角ゴ Pro W3"/>
              </a:rPr>
              <a:t>internet </a:t>
            </a:r>
            <a:r>
              <a:rPr lang="en-US" sz="1600" baseline="0" dirty="0">
                <a:solidFill>
                  <a:srgbClr val="000000"/>
                </a:solidFill>
                <a:latin typeface="Arial" panose="020B0604020202020204" pitchFamily="34" charset="0"/>
                <a:ea typeface="ヒラギノ角ゴ Pro W3"/>
              </a:rPr>
              <a:t>at </a:t>
            </a:r>
            <a:r>
              <a:rPr lang="en-US" sz="1600" baseline="0" dirty="0" smtClean="0">
                <a:solidFill>
                  <a:srgbClr val="000000"/>
                </a:solidFill>
                <a:latin typeface="Arial" panose="020B0604020202020204" pitchFamily="34" charset="0"/>
                <a:ea typeface="ヒラギノ角ゴ Pro W3"/>
              </a:rPr>
              <a:t>work </a:t>
            </a:r>
            <a:r>
              <a:rPr lang="en-US" sz="1600" baseline="0" dirty="0">
                <a:solidFill>
                  <a:srgbClr val="000000"/>
                </a:solidFill>
                <a:latin typeface="Arial" panose="020B0604020202020204" pitchFamily="34" charset="0"/>
                <a:ea typeface="ヒラギノ角ゴ Pro W3"/>
              </a:rPr>
              <a:t>so has no difficulty in running up the appointments booking system. He logs in [1] and from a series of drop-down </a:t>
            </a:r>
            <a:r>
              <a:rPr lang="en-US" sz="1600" baseline="0" dirty="0" smtClean="0">
                <a:solidFill>
                  <a:srgbClr val="000000"/>
                </a:solidFill>
                <a:latin typeface="Arial" panose="020B0604020202020204" pitchFamily="34" charset="0"/>
                <a:ea typeface="ヒラギノ角ゴ Pro W3"/>
              </a:rPr>
              <a:t>boxes </a:t>
            </a:r>
            <a:r>
              <a:rPr lang="en-US" sz="1600" baseline="0" dirty="0">
                <a:solidFill>
                  <a:srgbClr val="000000"/>
                </a:solidFill>
                <a:latin typeface="Arial" panose="020B0604020202020204" pitchFamily="34" charset="0"/>
                <a:ea typeface="ヒラギノ角ゴ Pro W3"/>
              </a:rPr>
              <a:t>chooses to have free times for Dr Fox [2] displayed for the next two weeks  [the scenario would continue to describe how Andy books the appointment and receives confirmation</a:t>
            </a:r>
            <a:r>
              <a:rPr lang="en-US" sz="1600" baseline="0" dirty="0" smtClean="0">
                <a:solidFill>
                  <a:srgbClr val="000000"/>
                </a:solidFill>
                <a:latin typeface="Arial" panose="020B0604020202020204" pitchFamily="34" charset="0"/>
                <a:ea typeface="ヒラギノ角ゴ Pro W3"/>
              </a:rPr>
              <a:t>].</a:t>
            </a:r>
            <a:endParaRPr lang="en-US" sz="1600" baseline="0" dirty="0">
              <a:solidFill>
                <a:srgbClr val="000000"/>
              </a:solidFill>
              <a:latin typeface="Arial" panose="020B0604020202020204" pitchFamily="34" charset="0"/>
              <a:ea typeface="ヒラギノ角ゴ Pro W3"/>
            </a:endParaRPr>
          </a:p>
          <a:p>
            <a:pPr marR="0" lvl="0" rtl="0"/>
            <a:r>
              <a:rPr lang="en-US" sz="1600" b="1" baseline="0" dirty="0">
                <a:solidFill>
                  <a:srgbClr val="000000"/>
                </a:solidFill>
                <a:latin typeface="Arial" panose="020B0604020202020204" pitchFamily="34" charset="0"/>
                <a:ea typeface="ヒラギノ角ゴ Pro W3"/>
              </a:rPr>
              <a:t>Notes to booking an </a:t>
            </a:r>
            <a:r>
              <a:rPr lang="en-US" sz="1600" b="1" baseline="0" dirty="0" smtClean="0">
                <a:solidFill>
                  <a:srgbClr val="000000"/>
                </a:solidFill>
                <a:latin typeface="Arial" panose="020B0604020202020204" pitchFamily="34" charset="0"/>
                <a:ea typeface="ヒラギノ角ゴ Pro W3"/>
              </a:rPr>
              <a:t>appointment/01:</a:t>
            </a:r>
            <a:endParaRPr lang="en-US" sz="1600" b="1" baseline="0" dirty="0">
              <a:solidFill>
                <a:srgbClr val="000000"/>
              </a:solidFill>
              <a:latin typeface="Arial" panose="020B0604020202020204" pitchFamily="34" charset="0"/>
              <a:ea typeface="ヒラギノ角ゴ Pro W3"/>
            </a:endParaRPr>
          </a:p>
          <a:p>
            <a:pPr lvl="1">
              <a:buFont typeface="Arial" panose="020B0604020202020204" pitchFamily="34" charset="0"/>
              <a:buChar char="–"/>
            </a:pPr>
            <a:r>
              <a:rPr lang="en-US" sz="1600" baseline="0" dirty="0" smtClean="0">
                <a:solidFill>
                  <a:srgbClr val="000000"/>
                </a:solidFill>
                <a:latin typeface="Arial" panose="020B0604020202020204" pitchFamily="34" charset="0"/>
                <a:ea typeface="ヒラギノ角ゴ Pro W3"/>
              </a:rPr>
              <a:t>Is </a:t>
            </a:r>
            <a:r>
              <a:rPr lang="en-US" sz="1600" baseline="0" dirty="0">
                <a:solidFill>
                  <a:srgbClr val="000000"/>
                </a:solidFill>
                <a:latin typeface="Arial" panose="020B0604020202020204" pitchFamily="34" charset="0"/>
                <a:ea typeface="ヒラギノ角ゴ Pro W3"/>
              </a:rPr>
              <a:t>logging in necessary? Probably, to discourage bogus access to the </a:t>
            </a:r>
            <a:r>
              <a:rPr lang="en-US" sz="1600" baseline="0" dirty="0" smtClean="0">
                <a:solidFill>
                  <a:srgbClr val="000000"/>
                </a:solidFill>
                <a:latin typeface="Arial" panose="020B0604020202020204" pitchFamily="34" charset="0"/>
                <a:ea typeface="ヒラギノ角ゴ Pro W3"/>
              </a:rPr>
              <a:t>system </a:t>
            </a:r>
            <a:r>
              <a:rPr lang="en-US" sz="1600" baseline="0" dirty="0">
                <a:solidFill>
                  <a:srgbClr val="000000"/>
                </a:solidFill>
                <a:latin typeface="Arial" panose="020B0604020202020204" pitchFamily="34" charset="0"/>
                <a:ea typeface="ヒラギノ角ゴ Pro W3"/>
              </a:rPr>
              <a:t>but </a:t>
            </a:r>
            <a:r>
              <a:rPr lang="en-US" sz="1600" baseline="0" dirty="0" smtClean="0">
                <a:solidFill>
                  <a:srgbClr val="000000"/>
                </a:solidFill>
                <a:latin typeface="Arial" panose="020B0604020202020204" pitchFamily="34" charset="0"/>
                <a:ea typeface="ヒラギノ角ゴ Pro W3"/>
              </a:rPr>
              <a:t>check </a:t>
            </a:r>
            <a:r>
              <a:rPr lang="en-US" sz="1600" baseline="0" dirty="0">
                <a:solidFill>
                  <a:srgbClr val="000000"/>
                </a:solidFill>
                <a:latin typeface="Arial" panose="020B0604020202020204" pitchFamily="34" charset="0"/>
                <a:ea typeface="ヒラギノ角ゴ Pro W3"/>
              </a:rPr>
              <a:t>with the </a:t>
            </a:r>
            <a:r>
              <a:rPr lang="en-US" sz="1600" baseline="0" dirty="0" smtClean="0">
                <a:solidFill>
                  <a:srgbClr val="000000"/>
                </a:solidFill>
                <a:latin typeface="Arial" panose="020B0604020202020204" pitchFamily="34" charset="0"/>
                <a:ea typeface="ヒラギノ角ゴ Pro W3"/>
              </a:rPr>
              <a:t>surgery, logging is necessary.</a:t>
            </a:r>
            <a:endParaRPr lang="en-US" sz="1600" baseline="0" dirty="0">
              <a:solidFill>
                <a:srgbClr val="000000"/>
              </a:solidFill>
              <a:latin typeface="Arial" panose="020B0604020202020204" pitchFamily="34" charset="0"/>
              <a:ea typeface="ヒラギノ角ゴ Pro W3"/>
            </a:endParaRPr>
          </a:p>
          <a:p>
            <a:pPr lvl="1">
              <a:buFont typeface="Arial" panose="020B0604020202020204" pitchFamily="34" charset="0"/>
              <a:buChar char="–"/>
            </a:pPr>
            <a:r>
              <a:rPr lang="en-US" sz="1600" baseline="0" dirty="0" smtClean="0">
                <a:solidFill>
                  <a:srgbClr val="000000"/>
                </a:solidFill>
                <a:latin typeface="Arial" panose="020B0604020202020204" pitchFamily="34" charset="0"/>
                <a:ea typeface="ヒラギノ角ゴ Pro W3"/>
              </a:rPr>
              <a:t>Free </a:t>
            </a:r>
            <a:r>
              <a:rPr lang="en-US" sz="1600" baseline="0" dirty="0">
                <a:solidFill>
                  <a:srgbClr val="000000"/>
                </a:solidFill>
                <a:latin typeface="Arial" panose="020B0604020202020204" pitchFamily="34" charset="0"/>
                <a:ea typeface="ヒラギノ角ゴ Pro W3"/>
              </a:rPr>
              <a:t>times can be organized by doctor, by time of </a:t>
            </a:r>
            <a:r>
              <a:rPr lang="en-US" sz="1600" baseline="0" dirty="0" smtClean="0">
                <a:solidFill>
                  <a:srgbClr val="000000"/>
                </a:solidFill>
                <a:latin typeface="Arial" panose="020B0604020202020204" pitchFamily="34" charset="0"/>
                <a:ea typeface="ヒラギノ角ゴ Pro W3"/>
              </a:rPr>
              <a:t>day </a:t>
            </a:r>
            <a:r>
              <a:rPr lang="en-US" sz="1600" baseline="0" dirty="0">
                <a:solidFill>
                  <a:srgbClr val="000000"/>
                </a:solidFill>
                <a:latin typeface="Arial" panose="020B0604020202020204" pitchFamily="34" charset="0"/>
                <a:ea typeface="ヒラギノ角ゴ Pro W3"/>
              </a:rPr>
              <a:t>or by </a:t>
            </a:r>
            <a:r>
              <a:rPr lang="en-US" sz="1600" baseline="0" dirty="0" smtClean="0">
                <a:solidFill>
                  <a:srgbClr val="000000"/>
                </a:solidFill>
                <a:latin typeface="Arial" panose="020B0604020202020204" pitchFamily="34" charset="0"/>
                <a:ea typeface="ヒラギノ角ゴ Pro W3"/>
              </a:rPr>
              <a:t>the next </a:t>
            </a:r>
            <a:r>
              <a:rPr lang="en-US" sz="1600" baseline="0" dirty="0">
                <a:solidFill>
                  <a:srgbClr val="000000"/>
                </a:solidFill>
                <a:latin typeface="Arial" panose="020B0604020202020204" pitchFamily="34" charset="0"/>
                <a:ea typeface="ヒラギノ角ゴ Pro W3"/>
              </a:rPr>
              <a:t>available time. Drop-down boxes will save screen space but may present problems for less experienced users or those with poor eyesight.</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457200" y="324074"/>
            <a:ext cx="8229600" cy="701228"/>
          </a:xfrm>
        </p:spPr>
        <p:txBody>
          <a:bodyPr/>
          <a:lstStyle/>
          <a:p>
            <a:pPr marR="0" rtl="0"/>
            <a:r>
              <a:rPr lang="en-US" b="1" baseline="0" dirty="0">
                <a:latin typeface="Arial" panose="020B0604020202020204" pitchFamily="34" charset="0"/>
                <a:ea typeface="ヒラギノ角ゴ Pro W3"/>
              </a:rPr>
              <a:t>Use cases</a:t>
            </a:r>
          </a:p>
        </p:txBody>
      </p:sp>
      <p:sp>
        <p:nvSpPr>
          <p:cNvPr id="3" name="Text Placeholder 2"/>
          <p:cNvSpPr>
            <a:spLocks noGrp="1"/>
          </p:cNvSpPr>
          <p:nvPr>
            <p:ph type="body" idx="4294967295"/>
          </p:nvPr>
        </p:nvSpPr>
        <p:spPr>
          <a:xfrm>
            <a:off x="677167" y="1428078"/>
            <a:ext cx="8229600" cy="4796510"/>
          </a:xfrm>
        </p:spPr>
        <p:txBody>
          <a:bodyPr>
            <a:normAutofit fontScale="62500" lnSpcReduction="20000"/>
          </a:bodyPr>
          <a:lstStyle/>
          <a:p>
            <a:pPr marR="0" lvl="0" rtl="0">
              <a:lnSpc>
                <a:spcPct val="120000"/>
              </a:lnSpc>
            </a:pPr>
            <a:r>
              <a:rPr lang="en-US" baseline="0" dirty="0">
                <a:solidFill>
                  <a:srgbClr val="000000"/>
                </a:solidFill>
                <a:latin typeface="Arial" panose="020B0604020202020204" pitchFamily="34" charset="0"/>
                <a:ea typeface="ヒラギノ角ゴ Pro W3"/>
              </a:rPr>
              <a:t>A use case describes the interaction between people (or other ‘actors’) and devices. </a:t>
            </a:r>
          </a:p>
          <a:p>
            <a:pPr marR="0" lvl="0" rtl="0">
              <a:lnSpc>
                <a:spcPct val="120000"/>
              </a:lnSpc>
            </a:pPr>
            <a:r>
              <a:rPr lang="en-US" baseline="0" dirty="0">
                <a:solidFill>
                  <a:srgbClr val="000000"/>
                </a:solidFill>
                <a:latin typeface="Arial" panose="020B0604020202020204" pitchFamily="34" charset="0"/>
                <a:ea typeface="ヒラギノ角ゴ Pro W3"/>
              </a:rPr>
              <a:t>It is a case of how the system is used and hence needs to describe what people do and what the system does. </a:t>
            </a:r>
          </a:p>
          <a:p>
            <a:pPr marR="0" lvl="0" rtl="0">
              <a:lnSpc>
                <a:spcPct val="120000"/>
              </a:lnSpc>
            </a:pPr>
            <a:r>
              <a:rPr lang="en-US" baseline="0" dirty="0">
                <a:solidFill>
                  <a:srgbClr val="000000"/>
                </a:solidFill>
                <a:latin typeface="Arial" panose="020B0604020202020204" pitchFamily="34" charset="0"/>
                <a:ea typeface="ヒラギノ角ゴ Pro W3"/>
              </a:rPr>
              <a:t>Each use case covers many slight variations in </a:t>
            </a:r>
            <a:r>
              <a:rPr lang="en-US" baseline="0" dirty="0" smtClean="0">
                <a:solidFill>
                  <a:srgbClr val="000000"/>
                </a:solidFill>
                <a:latin typeface="Arial" panose="020B0604020202020204" pitchFamily="34" charset="0"/>
                <a:ea typeface="ヒラギノ角ゴ Pro W3"/>
              </a:rPr>
              <a:t>circumstances</a:t>
            </a:r>
            <a:r>
              <a:rPr lang="en-US" dirty="0" smtClean="0">
                <a:solidFill>
                  <a:srgbClr val="000000"/>
                </a:solidFill>
                <a:latin typeface="Arial" panose="020B0604020202020204" pitchFamily="34" charset="0"/>
                <a:ea typeface="ヒラギノ角ゴ Pro W3"/>
              </a:rPr>
              <a:t> </a:t>
            </a:r>
            <a:r>
              <a:rPr lang="en-US" baseline="0" dirty="0" smtClean="0">
                <a:solidFill>
                  <a:srgbClr val="000000"/>
                </a:solidFill>
                <a:latin typeface="Arial" panose="020B0604020202020204" pitchFamily="34" charset="0"/>
                <a:ea typeface="ヒラギノ角ゴ Pro W3"/>
              </a:rPr>
              <a:t>– </a:t>
            </a:r>
            <a:r>
              <a:rPr lang="en-US" baseline="0" dirty="0">
                <a:solidFill>
                  <a:srgbClr val="000000"/>
                </a:solidFill>
                <a:latin typeface="Arial" panose="020B0604020202020204" pitchFamily="34" charset="0"/>
                <a:ea typeface="ヒラギノ角ゴ Pro W3"/>
              </a:rPr>
              <a:t>many concrete </a:t>
            </a:r>
            <a:r>
              <a:rPr lang="en-US" baseline="0" dirty="0" smtClean="0">
                <a:solidFill>
                  <a:srgbClr val="000000"/>
                </a:solidFill>
                <a:latin typeface="Arial" panose="020B0604020202020204" pitchFamily="34" charset="0"/>
                <a:ea typeface="ヒラギノ角ゴ Pro W3"/>
              </a:rPr>
              <a:t>scenarios.</a:t>
            </a:r>
            <a:endParaRPr lang="en-US" baseline="0" dirty="0">
              <a:solidFill>
                <a:srgbClr val="000000"/>
              </a:solidFill>
              <a:latin typeface="Arial" panose="020B0604020202020204" pitchFamily="34" charset="0"/>
              <a:ea typeface="ヒラギノ角ゴ Pro W3"/>
            </a:endParaRPr>
          </a:p>
          <a:p>
            <a:pPr marR="0" lvl="0" rtl="0">
              <a:lnSpc>
                <a:spcPct val="120000"/>
              </a:lnSpc>
            </a:pPr>
            <a:r>
              <a:rPr lang="en-US" baseline="0" dirty="0">
                <a:solidFill>
                  <a:srgbClr val="000000"/>
                </a:solidFill>
                <a:latin typeface="Arial" panose="020B0604020202020204" pitchFamily="34" charset="0"/>
                <a:ea typeface="ヒラギノ角ゴ Pro W3"/>
              </a:rPr>
              <a:t>Before use cases can be specified, tasks and functions have to be allocated to humans or to the device. </a:t>
            </a:r>
          </a:p>
          <a:p>
            <a:pPr marR="0" lvl="0" rtl="0">
              <a:lnSpc>
                <a:spcPct val="120000"/>
              </a:lnSpc>
            </a:pPr>
            <a:r>
              <a:rPr lang="en-US" baseline="0" dirty="0">
                <a:solidFill>
                  <a:srgbClr val="000000"/>
                </a:solidFill>
                <a:latin typeface="Arial" panose="020B0604020202020204" pitchFamily="34" charset="0"/>
                <a:ea typeface="ヒラギノ角ゴ Pro W3"/>
              </a:rPr>
              <a:t>The specification of use cases both informs and is informed by the task/function allocation process.</a:t>
            </a:r>
          </a:p>
          <a:p>
            <a:pPr marR="0" lvl="0" rtl="0">
              <a:lnSpc>
                <a:spcPct val="120000"/>
              </a:lnSpc>
            </a:pPr>
            <a:r>
              <a:rPr lang="en-US" baseline="0" dirty="0">
                <a:solidFill>
                  <a:srgbClr val="000000"/>
                </a:solidFill>
                <a:latin typeface="Arial" panose="020B0604020202020204" pitchFamily="34" charset="0"/>
                <a:ea typeface="ヒラギノ角ゴ Pro W3"/>
              </a:rPr>
              <a:t>A set of use cases can be produced which specify the complete functionality of the system and the interactions that will occur. </a:t>
            </a:r>
          </a:p>
          <a:p>
            <a:pPr marR="0" lvl="0" rtl="0">
              <a:lnSpc>
                <a:spcPct val="120000"/>
              </a:lnSpc>
            </a:pPr>
            <a:r>
              <a:rPr lang="en-US" baseline="0" dirty="0">
                <a:solidFill>
                  <a:srgbClr val="000000"/>
                </a:solidFill>
                <a:latin typeface="Arial" panose="020B0604020202020204" pitchFamily="34" charset="0"/>
                <a:ea typeface="ヒラギノ角ゴ Pro W3"/>
              </a:rPr>
              <a:t>There are a number of different ways of representing use cases – from very abstract diagrams to detailed ‘pseudo code’. </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457200" y="323131"/>
            <a:ext cx="8229600" cy="701228"/>
          </a:xfrm>
        </p:spPr>
        <p:txBody>
          <a:bodyPr>
            <a:normAutofit/>
          </a:bodyPr>
          <a:lstStyle/>
          <a:p>
            <a:pPr marR="0" rtl="0"/>
            <a:r>
              <a:rPr lang="en-US" b="1" baseline="0" dirty="0">
                <a:latin typeface="Arial" panose="020B0604020202020204" pitchFamily="34" charset="0"/>
                <a:ea typeface="ヒラギノ角ゴ Pro W3"/>
              </a:rPr>
              <a:t>A scenario-based design method</a:t>
            </a:r>
          </a:p>
        </p:txBody>
      </p:sp>
      <p:sp>
        <p:nvSpPr>
          <p:cNvPr id="3" name="Text Placeholder 2"/>
          <p:cNvSpPr>
            <a:spLocks noGrp="1"/>
          </p:cNvSpPr>
          <p:nvPr>
            <p:ph type="body" idx="4294967295"/>
          </p:nvPr>
        </p:nvSpPr>
        <p:spPr>
          <a:xfrm>
            <a:off x="664518" y="1412487"/>
            <a:ext cx="8229600" cy="4906070"/>
          </a:xfrm>
        </p:spPr>
        <p:txBody>
          <a:bodyPr>
            <a:normAutofit fontScale="77500" lnSpcReduction="20000"/>
          </a:bodyPr>
          <a:lstStyle/>
          <a:p>
            <a:pPr marR="0" lvl="0" rtl="0">
              <a:lnSpc>
                <a:spcPct val="120000"/>
              </a:lnSpc>
            </a:pPr>
            <a:r>
              <a:rPr lang="en-US" baseline="0" dirty="0">
                <a:solidFill>
                  <a:srgbClr val="000000"/>
                </a:solidFill>
                <a:latin typeface="Arial" panose="020B0604020202020204" pitchFamily="34" charset="0"/>
                <a:ea typeface="ヒラギノ角ゴ Pro W3"/>
              </a:rPr>
              <a:t>The use of the different types of scenarios throughout design can be formalized into a scenario-based design method. </a:t>
            </a:r>
          </a:p>
          <a:p>
            <a:pPr marR="0" lvl="0" rtl="0">
              <a:lnSpc>
                <a:spcPct val="120000"/>
              </a:lnSpc>
            </a:pPr>
            <a:r>
              <a:rPr lang="en-US" baseline="0" dirty="0">
                <a:solidFill>
                  <a:srgbClr val="000000"/>
                </a:solidFill>
                <a:latin typeface="Arial" panose="020B0604020202020204" pitchFamily="34" charset="0"/>
                <a:ea typeface="ヒラギノ角ゴ Pro W3"/>
              </a:rPr>
              <a:t>Besides the four different types of scenario, four other artefacts are produced during the design process: </a:t>
            </a:r>
          </a:p>
          <a:p>
            <a:pPr marR="0" lvl="1" rtl="0">
              <a:lnSpc>
                <a:spcPct val="120000"/>
              </a:lnSpc>
              <a:buFont typeface="Arial" panose="020B0604020202020204" pitchFamily="34" charset="0"/>
              <a:buChar char="–"/>
            </a:pPr>
            <a:r>
              <a:rPr lang="en-US" baseline="0" dirty="0" smtClean="0">
                <a:latin typeface="Arial" panose="020B0604020202020204" pitchFamily="34" charset="0"/>
                <a:ea typeface="ヒラギノ角ゴ Pro W3"/>
              </a:rPr>
              <a:t>Requirements/Problems</a:t>
            </a:r>
            <a:endParaRPr lang="en-US" baseline="0" dirty="0">
              <a:latin typeface="Arial" panose="020B0604020202020204" pitchFamily="34" charset="0"/>
              <a:ea typeface="ヒラギノ角ゴ Pro W3"/>
            </a:endParaRPr>
          </a:p>
          <a:p>
            <a:pPr marR="0" lvl="1" rtl="0">
              <a:lnSpc>
                <a:spcPct val="120000"/>
              </a:lnSpc>
              <a:buFont typeface="Arial" panose="020B0604020202020204" pitchFamily="34" charset="0"/>
              <a:buChar char="–"/>
            </a:pPr>
            <a:r>
              <a:rPr lang="en-US" baseline="0" dirty="0" smtClean="0">
                <a:latin typeface="Arial" panose="020B0604020202020204" pitchFamily="34" charset="0"/>
                <a:ea typeface="ヒラギノ角ゴ Pro W3"/>
              </a:rPr>
              <a:t>Scenario corpus</a:t>
            </a:r>
            <a:endParaRPr lang="en-US" baseline="0" dirty="0">
              <a:latin typeface="Arial" panose="020B0604020202020204" pitchFamily="34" charset="0"/>
              <a:ea typeface="ヒラギノ角ゴ Pro W3"/>
            </a:endParaRPr>
          </a:p>
          <a:p>
            <a:pPr marR="0" lvl="1" rtl="0">
              <a:lnSpc>
                <a:spcPct val="120000"/>
              </a:lnSpc>
              <a:buFont typeface="Arial" panose="020B0604020202020204" pitchFamily="34" charset="0"/>
              <a:buChar char="–"/>
            </a:pPr>
            <a:r>
              <a:rPr lang="en-US" baseline="0" dirty="0" smtClean="0">
                <a:latin typeface="Arial" panose="020B0604020202020204" pitchFamily="34" charset="0"/>
                <a:ea typeface="ヒラギノ角ゴ Pro W3"/>
              </a:rPr>
              <a:t>Object </a:t>
            </a:r>
            <a:r>
              <a:rPr lang="en-US" baseline="0" dirty="0">
                <a:latin typeface="Arial" panose="020B0604020202020204" pitchFamily="34" charset="0"/>
                <a:ea typeface="ヒラギノ角ゴ Pro W3"/>
              </a:rPr>
              <a:t>model </a:t>
            </a:r>
          </a:p>
          <a:p>
            <a:pPr marR="0" lvl="1" rtl="0">
              <a:lnSpc>
                <a:spcPct val="120000"/>
              </a:lnSpc>
              <a:buFont typeface="Arial" panose="020B0604020202020204" pitchFamily="34" charset="0"/>
              <a:buChar char="–"/>
            </a:pPr>
            <a:r>
              <a:rPr lang="en-US" baseline="0" dirty="0" smtClean="0">
                <a:latin typeface="Arial" panose="020B0604020202020204" pitchFamily="34" charset="0"/>
                <a:ea typeface="ヒラギノ角ゴ Pro W3"/>
              </a:rPr>
              <a:t>Design </a:t>
            </a:r>
            <a:r>
              <a:rPr lang="en-US" baseline="0" dirty="0">
                <a:latin typeface="Arial" panose="020B0604020202020204" pitchFamily="34" charset="0"/>
                <a:ea typeface="ヒラギノ角ゴ Pro W3"/>
              </a:rPr>
              <a:t>language.</a:t>
            </a:r>
            <a:r>
              <a:rPr lang="en-US" b="1" baseline="0" dirty="0">
                <a:latin typeface="Arial" panose="020B0604020202020204" pitchFamily="34" charset="0"/>
                <a:ea typeface="ヒラギノ角ゴ Pro W3"/>
              </a:rPr>
              <a:t> </a:t>
            </a:r>
          </a:p>
          <a:p>
            <a:pPr marR="0" lvl="0" rtl="0">
              <a:lnSpc>
                <a:spcPct val="120000"/>
              </a:lnSpc>
            </a:pPr>
            <a:r>
              <a:rPr lang="en-US" baseline="0" dirty="0">
                <a:solidFill>
                  <a:srgbClr val="000000"/>
                </a:solidFill>
                <a:latin typeface="Arial" panose="020B0604020202020204" pitchFamily="34" charset="0"/>
                <a:ea typeface="ヒラギノ角ゴ Pro W3"/>
              </a:rPr>
              <a:t>The specification of a system is the combination of all the different products produced during the development process.</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187625" y="764704"/>
            <a:ext cx="5526566" cy="5184576"/>
          </a:xfrm>
          <a:prstGeom prst="rect">
            <a:avLst/>
          </a:prstGeom>
        </p:spPr>
      </p:pic>
      <p:sp>
        <p:nvSpPr>
          <p:cNvPr id="5" name="TextBox 4"/>
          <p:cNvSpPr txBox="1"/>
          <p:nvPr/>
        </p:nvSpPr>
        <p:spPr>
          <a:xfrm>
            <a:off x="6269860" y="1556792"/>
            <a:ext cx="2143215" cy="369332"/>
          </a:xfrm>
          <a:prstGeom prst="rect">
            <a:avLst/>
          </a:prstGeom>
          <a:noFill/>
        </p:spPr>
        <p:txBody>
          <a:bodyPr wrap="none" rtlCol="0">
            <a:spAutoFit/>
          </a:bodyPr>
          <a:lstStyle/>
          <a:p>
            <a:r>
              <a:rPr lang="en-US" dirty="0"/>
              <a:t>Clouds are processes</a:t>
            </a:r>
          </a:p>
        </p:txBody>
      </p:sp>
      <p:sp>
        <p:nvSpPr>
          <p:cNvPr id="6" name="TextBox 5"/>
          <p:cNvSpPr txBox="1"/>
          <p:nvPr/>
        </p:nvSpPr>
        <p:spPr>
          <a:xfrm>
            <a:off x="6012160" y="1988840"/>
            <a:ext cx="2658613" cy="369332"/>
          </a:xfrm>
          <a:prstGeom prst="rect">
            <a:avLst/>
          </a:prstGeom>
          <a:noFill/>
        </p:spPr>
        <p:txBody>
          <a:bodyPr wrap="none" rtlCol="0">
            <a:spAutoFit/>
          </a:bodyPr>
          <a:lstStyle/>
          <a:p>
            <a:r>
              <a:rPr lang="en-US" dirty="0"/>
              <a:t>Boxes are things produced</a:t>
            </a:r>
          </a:p>
        </p:txBody>
      </p:sp>
      <p:sp>
        <p:nvSpPr>
          <p:cNvPr id="7" name="TextBox 6"/>
          <p:cNvSpPr txBox="1"/>
          <p:nvPr/>
        </p:nvSpPr>
        <p:spPr>
          <a:xfrm>
            <a:off x="2326681" y="467380"/>
            <a:ext cx="3248453" cy="369332"/>
          </a:xfrm>
          <a:prstGeom prst="rect">
            <a:avLst/>
          </a:prstGeom>
          <a:noFill/>
        </p:spPr>
        <p:txBody>
          <a:bodyPr wrap="none" rtlCol="0">
            <a:spAutoFit/>
          </a:bodyPr>
          <a:lstStyle/>
          <a:p>
            <a:r>
              <a:rPr lang="en-US" dirty="0"/>
              <a:t>A scenario-based design method</a:t>
            </a:r>
          </a:p>
        </p:txBody>
      </p:sp>
    </p:spTree>
    <p:extLst>
      <p:ext uri="{BB962C8B-B14F-4D97-AF65-F5344CB8AC3E}">
        <p14:creationId xmlns:p14="http://schemas.microsoft.com/office/powerpoint/2010/main" val="16521023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457200" y="566123"/>
            <a:ext cx="8229600" cy="738932"/>
          </a:xfrm>
        </p:spPr>
        <p:txBody>
          <a:bodyPr>
            <a:normAutofit fontScale="90000"/>
          </a:bodyPr>
          <a:lstStyle/>
          <a:p>
            <a:r>
              <a:rPr lang="en-US" b="1" dirty="0"/>
              <a:t>PACT and design</a:t>
            </a:r>
            <a:r>
              <a:rPr lang="en-GB" b="1" dirty="0"/>
              <a:t/>
            </a:r>
            <a:br>
              <a:rPr lang="en-GB" b="1" dirty="0"/>
            </a:br>
            <a:endParaRPr lang="en-US" dirty="0"/>
          </a:p>
        </p:txBody>
      </p:sp>
      <p:sp>
        <p:nvSpPr>
          <p:cNvPr id="3" name="Text Placeholder 2"/>
          <p:cNvSpPr>
            <a:spLocks noGrp="1"/>
          </p:cNvSpPr>
          <p:nvPr>
            <p:ph type="body" idx="4294967295"/>
          </p:nvPr>
        </p:nvSpPr>
        <p:spPr>
          <a:xfrm>
            <a:off x="667279" y="1425476"/>
            <a:ext cx="8229600" cy="4525963"/>
          </a:xfrm>
        </p:spPr>
        <p:txBody>
          <a:bodyPr>
            <a:normAutofit fontScale="55000" lnSpcReduction="20000"/>
          </a:bodyPr>
          <a:lstStyle/>
          <a:p>
            <a:pPr>
              <a:lnSpc>
                <a:spcPct val="120000"/>
              </a:lnSpc>
            </a:pPr>
            <a:r>
              <a:rPr lang="en-US" dirty="0"/>
              <a:t>In order to guide the design process, designers need to think about the PACT elements (introduced in Chapter 2). </a:t>
            </a:r>
            <a:endParaRPr lang="en-GB" dirty="0"/>
          </a:p>
          <a:p>
            <a:pPr>
              <a:lnSpc>
                <a:spcPct val="120000"/>
              </a:lnSpc>
            </a:pPr>
            <a:r>
              <a:rPr lang="en-US" dirty="0"/>
              <a:t>The people who will use the system are represented by personas: profiles of the different types, or archetypes, of people the designer is designing for. </a:t>
            </a:r>
            <a:endParaRPr lang="en-GB" dirty="0"/>
          </a:p>
          <a:p>
            <a:pPr>
              <a:lnSpc>
                <a:spcPct val="120000"/>
              </a:lnSpc>
            </a:pPr>
            <a:r>
              <a:rPr lang="en-US" dirty="0"/>
              <a:t>Activities and the contexts in which they will occur are envisioned through scenarios of use. </a:t>
            </a:r>
            <a:endParaRPr lang="en-GB" dirty="0"/>
          </a:p>
          <a:p>
            <a:pPr>
              <a:lnSpc>
                <a:spcPct val="120000"/>
              </a:lnSpc>
            </a:pPr>
            <a:r>
              <a:rPr lang="en-US" dirty="0"/>
              <a:t>Different concrete scenarios can be used to envision how different technologies (hardware and software) could function to achieve the overall purpose of the system and deliver a good UX. </a:t>
            </a:r>
            <a:endParaRPr lang="en-GB" dirty="0"/>
          </a:p>
          <a:p>
            <a:pPr>
              <a:lnSpc>
                <a:spcPct val="120000"/>
              </a:lnSpc>
            </a:pPr>
            <a:r>
              <a:rPr lang="en-US" dirty="0"/>
              <a:t>Personas and scenarios are developed early in the design process, using any of a wide range of methods of understanding and </a:t>
            </a:r>
            <a:r>
              <a:rPr lang="en-US" dirty="0" smtClean="0"/>
              <a:t>ideation </a:t>
            </a:r>
            <a:r>
              <a:rPr lang="en-US" dirty="0"/>
              <a:t>and through undertaking a PACT analysis. </a:t>
            </a:r>
            <a:endParaRPr lang="en-GB" dirty="0"/>
          </a:p>
          <a:p>
            <a:pPr>
              <a:lnSpc>
                <a:spcPct val="120000"/>
              </a:lnSpc>
            </a:pPr>
            <a:r>
              <a:rPr lang="en-US" dirty="0"/>
              <a:t>Almost inevitably, personas and scenarios evolve together as thinking about people involves thinking about what they want to do, and thinking about activities involves thinking about who will be undertaking them!</a:t>
            </a:r>
            <a:endParaRPr lang="en-GB" dirty="0"/>
          </a:p>
          <a:p>
            <a:pPr>
              <a:lnSpc>
                <a:spcPct val="120000"/>
              </a:lnSpc>
            </a:pPr>
            <a:endParaRPr lang="en-US" dirty="0"/>
          </a:p>
        </p:txBody>
      </p:sp>
    </p:spTree>
    <p:extLst>
      <p:ext uri="{BB962C8B-B14F-4D97-AF65-F5344CB8AC3E}">
        <p14:creationId xmlns:p14="http://schemas.microsoft.com/office/powerpoint/2010/main" val="37213676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457200" y="396280"/>
            <a:ext cx="8229600" cy="557212"/>
          </a:xfrm>
        </p:spPr>
        <p:txBody>
          <a:bodyPr/>
          <a:lstStyle/>
          <a:p>
            <a:pPr marR="0" rtl="0"/>
            <a:r>
              <a:rPr lang="en-US" b="1" baseline="0" dirty="0">
                <a:latin typeface="Arial" panose="020B0604020202020204" pitchFamily="34" charset="0"/>
                <a:ea typeface="ヒラギノ角ゴ Pro W3"/>
              </a:rPr>
              <a:t>Scenarios through design</a:t>
            </a:r>
          </a:p>
        </p:txBody>
      </p:sp>
      <p:sp>
        <p:nvSpPr>
          <p:cNvPr id="3" name="Text Placeholder 2"/>
          <p:cNvSpPr>
            <a:spLocks noGrp="1"/>
          </p:cNvSpPr>
          <p:nvPr>
            <p:ph type="body" idx="4294967295"/>
          </p:nvPr>
        </p:nvSpPr>
        <p:spPr>
          <a:xfrm>
            <a:off x="683568" y="1422012"/>
            <a:ext cx="8229600" cy="4786313"/>
          </a:xfrm>
        </p:spPr>
        <p:txBody>
          <a:bodyPr>
            <a:normAutofit fontScale="70000" lnSpcReduction="20000"/>
          </a:bodyPr>
          <a:lstStyle/>
          <a:p>
            <a:pPr marR="0" lvl="0" rtl="0">
              <a:lnSpc>
                <a:spcPct val="120000"/>
              </a:lnSpc>
            </a:pPr>
            <a:r>
              <a:rPr lang="en-US" baseline="0" dirty="0" smtClean="0">
                <a:solidFill>
                  <a:srgbClr val="000000"/>
                </a:solidFill>
                <a:latin typeface="Arial" panose="020B0604020202020204" pitchFamily="34" charset="0"/>
                <a:ea typeface="ヒラギノ角ゴ Pro W3"/>
              </a:rPr>
              <a:t>An </a:t>
            </a:r>
            <a:r>
              <a:rPr lang="en-US" baseline="0" dirty="0">
                <a:solidFill>
                  <a:srgbClr val="000000"/>
                </a:solidFill>
                <a:latin typeface="Arial" panose="020B0604020202020204" pitchFamily="34" charset="0"/>
                <a:ea typeface="ヒラギノ角ゴ Pro W3"/>
              </a:rPr>
              <a:t>important thing to notice is the relationship between specifying design constraints and the use of scenarios. </a:t>
            </a:r>
          </a:p>
          <a:p>
            <a:pPr marR="0" lvl="0" rtl="0">
              <a:lnSpc>
                <a:spcPct val="120000"/>
              </a:lnSpc>
            </a:pPr>
            <a:r>
              <a:rPr lang="en-US" baseline="0" dirty="0">
                <a:solidFill>
                  <a:srgbClr val="000000"/>
                </a:solidFill>
                <a:latin typeface="Arial" panose="020B0604020202020204" pitchFamily="34" charset="0"/>
                <a:ea typeface="ヒラギノ角ゴ Pro W3"/>
              </a:rPr>
              <a:t>For envisionment and most evaluation, the scenarios have to be made more concrete. </a:t>
            </a:r>
          </a:p>
          <a:p>
            <a:pPr marR="0" lvl="0" rtl="0">
              <a:lnSpc>
                <a:spcPct val="120000"/>
              </a:lnSpc>
            </a:pPr>
            <a:r>
              <a:rPr lang="en-US" baseline="0" dirty="0">
                <a:solidFill>
                  <a:srgbClr val="000000"/>
                </a:solidFill>
                <a:latin typeface="Arial" panose="020B0604020202020204" pitchFamily="34" charset="0"/>
                <a:ea typeface="ヒラギノ角ゴ Pro W3"/>
              </a:rPr>
              <a:t>This means imposing design constraints. </a:t>
            </a:r>
          </a:p>
          <a:p>
            <a:pPr marR="0" lvl="0" rtl="0">
              <a:lnSpc>
                <a:spcPct val="120000"/>
              </a:lnSpc>
            </a:pPr>
            <a:r>
              <a:rPr lang="en-US" baseline="0" dirty="0">
                <a:solidFill>
                  <a:srgbClr val="000000"/>
                </a:solidFill>
                <a:latin typeface="Arial" panose="020B0604020202020204" pitchFamily="34" charset="0"/>
                <a:ea typeface="ヒラギノ角ゴ Pro W3"/>
              </a:rPr>
              <a:t>However, this does not mean that the designer needs to design a new physical, concrete scenario each time he or she wants to envision a possible design. </a:t>
            </a:r>
          </a:p>
          <a:p>
            <a:pPr marR="0" lvl="0" rtl="0">
              <a:lnSpc>
                <a:spcPct val="120000"/>
              </a:lnSpc>
            </a:pPr>
            <a:r>
              <a:rPr lang="en-US" baseline="0" dirty="0">
                <a:solidFill>
                  <a:srgbClr val="000000"/>
                </a:solidFill>
                <a:latin typeface="Arial" panose="020B0604020202020204" pitchFamily="34" charset="0"/>
                <a:ea typeface="ヒラギノ角ゴ Pro W3"/>
              </a:rPr>
              <a:t>It may be that designers imagine a scenario with particular design constraints imposed and this helps them evaluate the design. </a:t>
            </a:r>
          </a:p>
          <a:p>
            <a:pPr marR="0" lvl="0" rtl="0">
              <a:lnSpc>
                <a:spcPct val="120000"/>
              </a:lnSpc>
            </a:pPr>
            <a:r>
              <a:rPr lang="en-US" baseline="0" dirty="0">
                <a:solidFill>
                  <a:srgbClr val="000000"/>
                </a:solidFill>
                <a:latin typeface="Arial" panose="020B0604020202020204" pitchFamily="34" charset="0"/>
                <a:ea typeface="ヒラギノ角ゴ Pro W3"/>
              </a:rPr>
              <a:t>This sort of ‘what if?’ generation and evaluation of concrete scenarios is a common and key aspect of design.</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457200" y="399331"/>
            <a:ext cx="8229600" cy="557212"/>
          </a:xfrm>
        </p:spPr>
        <p:txBody>
          <a:bodyPr/>
          <a:lstStyle/>
          <a:p>
            <a:pPr marR="0" rtl="0"/>
            <a:r>
              <a:rPr lang="en-US" b="1" baseline="0" dirty="0">
                <a:latin typeface="Arial" panose="020B0604020202020204" pitchFamily="34" charset="0"/>
                <a:ea typeface="ヒラギノ角ゴ Pro W3"/>
              </a:rPr>
              <a:t>Requirements and problems</a:t>
            </a:r>
          </a:p>
        </p:txBody>
      </p:sp>
      <p:sp>
        <p:nvSpPr>
          <p:cNvPr id="3" name="Text Placeholder 2"/>
          <p:cNvSpPr>
            <a:spLocks noGrp="1"/>
          </p:cNvSpPr>
          <p:nvPr>
            <p:ph type="body" idx="4294967295"/>
          </p:nvPr>
        </p:nvSpPr>
        <p:spPr>
          <a:xfrm>
            <a:off x="666750" y="1418936"/>
            <a:ext cx="8229600" cy="4786313"/>
          </a:xfrm>
        </p:spPr>
        <p:txBody>
          <a:bodyPr>
            <a:normAutofit fontScale="70000" lnSpcReduction="20000"/>
          </a:bodyPr>
          <a:lstStyle/>
          <a:p>
            <a:pPr marR="0" lvl="0" rtl="0">
              <a:lnSpc>
                <a:spcPct val="120000"/>
              </a:lnSpc>
            </a:pPr>
            <a:r>
              <a:rPr lang="en-US" baseline="0" dirty="0">
                <a:solidFill>
                  <a:srgbClr val="000000"/>
                </a:solidFill>
                <a:latin typeface="Arial" panose="020B0604020202020204" pitchFamily="34" charset="0"/>
                <a:ea typeface="ヒラギノ角ゴ Pro W3"/>
              </a:rPr>
              <a:t>In the gathering of people’s stories and during the analysis and abstraction </a:t>
            </a:r>
            <a:r>
              <a:rPr lang="en-US" baseline="0" dirty="0" smtClean="0">
                <a:solidFill>
                  <a:srgbClr val="000000"/>
                </a:solidFill>
                <a:latin typeface="Arial" panose="020B0604020202020204" pitchFamily="34" charset="0"/>
                <a:ea typeface="ヒラギノ角ゴ Pro W3"/>
              </a:rPr>
              <a:t>process, </a:t>
            </a:r>
            <a:r>
              <a:rPr lang="en-US" baseline="0" dirty="0">
                <a:solidFill>
                  <a:srgbClr val="000000"/>
                </a:solidFill>
                <a:latin typeface="Arial" panose="020B0604020202020204" pitchFamily="34" charset="0"/>
                <a:ea typeface="ヒラギノ角ゴ Pro W3"/>
              </a:rPr>
              <a:t>various issues and difficulties will come to light. </a:t>
            </a:r>
          </a:p>
          <a:p>
            <a:pPr marR="0" lvl="0" rtl="0">
              <a:lnSpc>
                <a:spcPct val="120000"/>
              </a:lnSpc>
            </a:pPr>
            <a:r>
              <a:rPr lang="en-US" baseline="0" dirty="0">
                <a:solidFill>
                  <a:srgbClr val="000000"/>
                </a:solidFill>
                <a:latin typeface="Arial" panose="020B0604020202020204" pitchFamily="34" charset="0"/>
                <a:ea typeface="ヒラギノ角ゴ Pro W3"/>
              </a:rPr>
              <a:t>These help the analyst/designer to establish a list of requirements – qualities or functions that any new product or system should have. </a:t>
            </a:r>
          </a:p>
          <a:p>
            <a:pPr marR="0" lvl="0" rtl="0">
              <a:lnSpc>
                <a:spcPct val="120000"/>
              </a:lnSpc>
            </a:pPr>
            <a:r>
              <a:rPr lang="en-US" baseline="0" dirty="0">
                <a:solidFill>
                  <a:srgbClr val="000000"/>
                </a:solidFill>
                <a:latin typeface="Arial" panose="020B0604020202020204" pitchFamily="34" charset="0"/>
                <a:ea typeface="ヒラギノ角ゴ Pro W3"/>
              </a:rPr>
              <a:t>For example, in the HIC example, the device has to be used by the elderly and short-sighted. </a:t>
            </a:r>
          </a:p>
          <a:p>
            <a:pPr marR="0" lvl="0" rtl="0">
              <a:lnSpc>
                <a:spcPct val="120000"/>
              </a:lnSpc>
            </a:pPr>
            <a:r>
              <a:rPr lang="en-US" baseline="0" dirty="0">
                <a:solidFill>
                  <a:srgbClr val="000000"/>
                </a:solidFill>
                <a:latin typeface="Arial" panose="020B0604020202020204" pitchFamily="34" charset="0"/>
                <a:ea typeface="ヒラギノ角ゴ Pro W3"/>
              </a:rPr>
              <a:t>Another requirement was that it should look good in a living room and should not look or behave like a personal computer running Microsoft Windows.</a:t>
            </a:r>
          </a:p>
          <a:p>
            <a:pPr marR="0" lvl="0" rtl="0">
              <a:lnSpc>
                <a:spcPct val="120000"/>
              </a:lnSpc>
            </a:pPr>
            <a:r>
              <a:rPr lang="en-US" baseline="0" dirty="0" smtClean="0">
                <a:solidFill>
                  <a:srgbClr val="000000"/>
                </a:solidFill>
                <a:latin typeface="Arial" panose="020B0604020202020204" pitchFamily="34" charset="0"/>
                <a:ea typeface="ヒラギノ角ゴ Pro W3"/>
              </a:rPr>
              <a:t>The </a:t>
            </a:r>
            <a:r>
              <a:rPr lang="en-US" baseline="0" dirty="0">
                <a:solidFill>
                  <a:srgbClr val="000000"/>
                </a:solidFill>
                <a:latin typeface="Arial" panose="020B0604020202020204" pitchFamily="34" charset="0"/>
                <a:ea typeface="ヒラギノ角ゴ Pro W3"/>
              </a:rPr>
              <a:t>format of the requirements and problems is a prioritized list of issues, or a more formalized format.</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457200" y="384275"/>
            <a:ext cx="8229600" cy="557212"/>
          </a:xfrm>
        </p:spPr>
        <p:txBody>
          <a:bodyPr/>
          <a:lstStyle/>
          <a:p>
            <a:pPr marR="0" rtl="0"/>
            <a:r>
              <a:rPr lang="en-US" b="1" baseline="0" dirty="0">
                <a:latin typeface="Arial" panose="020B0604020202020204" pitchFamily="34" charset="0"/>
                <a:ea typeface="ヒラギノ角ゴ Pro W3"/>
              </a:rPr>
              <a:t>Scenario corpus</a:t>
            </a:r>
          </a:p>
        </p:txBody>
      </p:sp>
      <p:sp>
        <p:nvSpPr>
          <p:cNvPr id="3" name="Text Placeholder 2"/>
          <p:cNvSpPr>
            <a:spLocks noGrp="1"/>
          </p:cNvSpPr>
          <p:nvPr>
            <p:ph type="body" idx="4294967295"/>
          </p:nvPr>
        </p:nvSpPr>
        <p:spPr>
          <a:xfrm>
            <a:off x="662880" y="1422301"/>
            <a:ext cx="8229600" cy="4829869"/>
          </a:xfrm>
        </p:spPr>
        <p:txBody>
          <a:bodyPr>
            <a:noAutofit/>
          </a:bodyPr>
          <a:lstStyle/>
          <a:p>
            <a:pPr marR="0" lvl="0" rtl="0"/>
            <a:r>
              <a:rPr lang="en-US" sz="2100" baseline="0" dirty="0">
                <a:solidFill>
                  <a:srgbClr val="000000"/>
                </a:solidFill>
                <a:latin typeface="Arial" panose="020B0604020202020204" pitchFamily="34" charset="0"/>
                <a:ea typeface="ヒラギノ角ゴ Pro W3"/>
              </a:rPr>
              <a:t>In our </a:t>
            </a:r>
            <a:r>
              <a:rPr lang="en-US" sz="2100" baseline="0" dirty="0" smtClean="0">
                <a:solidFill>
                  <a:srgbClr val="000000"/>
                </a:solidFill>
                <a:latin typeface="Arial" panose="020B0604020202020204" pitchFamily="34" charset="0"/>
                <a:ea typeface="ヒラギノ角ゴ Pro W3"/>
              </a:rPr>
              <a:t>approach, </a:t>
            </a:r>
            <a:r>
              <a:rPr lang="en-US" sz="2100" baseline="0" dirty="0">
                <a:solidFill>
                  <a:srgbClr val="000000"/>
                </a:solidFill>
                <a:latin typeface="Arial" panose="020B0604020202020204" pitchFamily="34" charset="0"/>
                <a:ea typeface="ヒラギノ角ゴ Pro W3"/>
              </a:rPr>
              <a:t>we seek to develop a representative and carefully thought-through set, or corpus, of scenarios. </a:t>
            </a:r>
          </a:p>
          <a:p>
            <a:pPr marR="0" lvl="0" rtl="0"/>
            <a:r>
              <a:rPr lang="en-US" sz="2100" baseline="0" dirty="0">
                <a:solidFill>
                  <a:srgbClr val="000000"/>
                </a:solidFill>
                <a:latin typeface="Arial" panose="020B0604020202020204" pitchFamily="34" charset="0"/>
                <a:ea typeface="ヒラギノ角ゴ Pro W3"/>
              </a:rPr>
              <a:t>Having undertaken some analysis </a:t>
            </a:r>
            <a:r>
              <a:rPr lang="en-US" sz="2100" baseline="0" dirty="0" smtClean="0">
                <a:solidFill>
                  <a:srgbClr val="000000"/>
                </a:solidFill>
                <a:latin typeface="Arial" panose="020B0604020202020204" pitchFamily="34" charset="0"/>
                <a:ea typeface="ヒラギノ角ゴ Pro W3"/>
              </a:rPr>
              <a:t>activities, </a:t>
            </a:r>
            <a:r>
              <a:rPr lang="en-US" sz="2100" baseline="0" dirty="0">
                <a:solidFill>
                  <a:srgbClr val="000000"/>
                </a:solidFill>
                <a:latin typeface="Arial" panose="020B0604020202020204" pitchFamily="34" charset="0"/>
                <a:ea typeface="ヒラギノ角ゴ Pro W3"/>
              </a:rPr>
              <a:t>designers will have gathered a wide range of user stories. </a:t>
            </a:r>
          </a:p>
          <a:p>
            <a:pPr marR="0" lvl="0" rtl="0"/>
            <a:r>
              <a:rPr lang="en-US" sz="2100" baseline="0" dirty="0">
                <a:solidFill>
                  <a:srgbClr val="000000"/>
                </a:solidFill>
                <a:latin typeface="Arial" panose="020B0604020202020204" pitchFamily="34" charset="0"/>
                <a:ea typeface="ヒラギノ角ゴ Pro W3"/>
              </a:rPr>
              <a:t>Some of these will be very general and some will be quite specific. </a:t>
            </a:r>
          </a:p>
          <a:p>
            <a:pPr marR="0" lvl="0" rtl="0"/>
            <a:r>
              <a:rPr lang="en-US" sz="2100" baseline="0" dirty="0">
                <a:solidFill>
                  <a:srgbClr val="000000"/>
                </a:solidFill>
                <a:latin typeface="Arial" panose="020B0604020202020204" pitchFamily="34" charset="0"/>
                <a:ea typeface="ヒラギノ角ゴ Pro W3"/>
              </a:rPr>
              <a:t>Some will be fairly simple, straightforward tasks; others will be more vague. </a:t>
            </a:r>
          </a:p>
          <a:p>
            <a:pPr marR="0" lvl="0" rtl="0"/>
            <a:r>
              <a:rPr lang="en-US" sz="2100" baseline="0" dirty="0">
                <a:solidFill>
                  <a:srgbClr val="000000"/>
                </a:solidFill>
                <a:latin typeface="Arial" panose="020B0604020202020204" pitchFamily="34" charset="0"/>
                <a:ea typeface="ヒラギノ角ゴ Pro W3"/>
              </a:rPr>
              <a:t>It is important at some point for the designer to pull these disparate experiences together in order to get a high-level, abstract view of the main activities that the product is to support. </a:t>
            </a:r>
          </a:p>
          <a:p>
            <a:pPr marR="0" lvl="0" rtl="0"/>
            <a:r>
              <a:rPr lang="en-US" sz="2100" baseline="0" dirty="0">
                <a:solidFill>
                  <a:srgbClr val="000000"/>
                </a:solidFill>
                <a:latin typeface="Arial" panose="020B0604020202020204" pitchFamily="34" charset="0"/>
                <a:ea typeface="ヒラギノ角ゴ Pro W3"/>
              </a:rPr>
              <a:t>These conceptual scenarios will often still be grounded in a real example; the trick is to find an example that shares characteristics with a number of other activities.</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457200" y="322842"/>
            <a:ext cx="8229600" cy="701228"/>
          </a:xfrm>
        </p:spPr>
        <p:txBody>
          <a:bodyPr/>
          <a:lstStyle/>
          <a:p>
            <a:pPr marR="0" rtl="0"/>
            <a:r>
              <a:rPr lang="en-US" b="1" baseline="0" dirty="0">
                <a:latin typeface="Arial" panose="020B0604020202020204" pitchFamily="34" charset="0"/>
                <a:ea typeface="ヒラギノ角ゴ Pro W3"/>
              </a:rPr>
              <a:t>Domain characteristics</a:t>
            </a:r>
          </a:p>
        </p:txBody>
      </p:sp>
      <p:sp>
        <p:nvSpPr>
          <p:cNvPr id="3" name="Text Placeholder 2"/>
          <p:cNvSpPr>
            <a:spLocks noGrp="1"/>
          </p:cNvSpPr>
          <p:nvPr>
            <p:ph type="body" idx="4294967295"/>
          </p:nvPr>
        </p:nvSpPr>
        <p:spPr>
          <a:xfrm>
            <a:off x="664021" y="1436581"/>
            <a:ext cx="8229600" cy="5059610"/>
          </a:xfrm>
        </p:spPr>
        <p:txBody>
          <a:bodyPr>
            <a:normAutofit fontScale="47500" lnSpcReduction="20000"/>
          </a:bodyPr>
          <a:lstStyle/>
          <a:p>
            <a:pPr marR="0" lvl="0" rtl="0">
              <a:lnSpc>
                <a:spcPct val="120000"/>
              </a:lnSpc>
            </a:pPr>
            <a:r>
              <a:rPr lang="en-US" sz="3800" baseline="0" dirty="0">
                <a:solidFill>
                  <a:srgbClr val="000000"/>
                </a:solidFill>
                <a:latin typeface="Arial" panose="020B0604020202020204" pitchFamily="34" charset="0"/>
                <a:ea typeface="ヒラギノ角ゴ Pro W3"/>
              </a:rPr>
              <a:t>The rationale for the development of a corpus of scenarios is to uncover the ‘dimensions’ of the design situation and to demonstrate different aspects of those dimensions. </a:t>
            </a:r>
          </a:p>
          <a:p>
            <a:pPr marR="0" lvl="0" rtl="0">
              <a:lnSpc>
                <a:spcPct val="120000"/>
              </a:lnSpc>
            </a:pPr>
            <a:r>
              <a:rPr lang="en-US" sz="3800" baseline="0" dirty="0">
                <a:solidFill>
                  <a:srgbClr val="000000"/>
                </a:solidFill>
                <a:latin typeface="Arial" panose="020B0604020202020204" pitchFamily="34" charset="0"/>
                <a:ea typeface="ヒラギノ角ゴ Pro W3"/>
              </a:rPr>
              <a:t>Dimensions include characteristics of the various domains within which the product will operate (e.g. large and small domains, volatile or static </a:t>
            </a:r>
            <a:r>
              <a:rPr lang="en-US" sz="3800" baseline="0" dirty="0" smtClean="0">
                <a:solidFill>
                  <a:srgbClr val="000000"/>
                </a:solidFill>
                <a:latin typeface="Arial" panose="020B0604020202020204" pitchFamily="34" charset="0"/>
                <a:ea typeface="ヒラギノ角ゴ Pro W3"/>
              </a:rPr>
              <a:t>domains and so on), the </a:t>
            </a:r>
            <a:r>
              <a:rPr lang="en-US" sz="3800" baseline="0" dirty="0">
                <a:solidFill>
                  <a:srgbClr val="000000"/>
                </a:solidFill>
                <a:latin typeface="Arial" panose="020B0604020202020204" pitchFamily="34" charset="0"/>
                <a:ea typeface="ヒラギノ角ゴ Pro W3"/>
              </a:rPr>
              <a:t>various media and data types that need to be accommodated </a:t>
            </a:r>
            <a:r>
              <a:rPr lang="en-US" sz="3800" baseline="0" dirty="0" smtClean="0">
                <a:solidFill>
                  <a:srgbClr val="000000"/>
                </a:solidFill>
                <a:latin typeface="Arial" panose="020B0604020202020204" pitchFamily="34" charset="0"/>
                <a:ea typeface="ヒラギノ角ゴ Pro W3"/>
              </a:rPr>
              <a:t>and </a:t>
            </a:r>
            <a:r>
              <a:rPr lang="en-US" sz="3800" baseline="0" dirty="0">
                <a:solidFill>
                  <a:srgbClr val="000000"/>
                </a:solidFill>
                <a:latin typeface="Arial" panose="020B0604020202020204" pitchFamily="34" charset="0"/>
                <a:ea typeface="ヒラギノ角ゴ Pro W3"/>
              </a:rPr>
              <a:t>the characteristics of the people who will be using the system. </a:t>
            </a:r>
          </a:p>
          <a:p>
            <a:pPr marR="0" lvl="0" rtl="0">
              <a:lnSpc>
                <a:spcPct val="120000"/>
              </a:lnSpc>
            </a:pPr>
            <a:r>
              <a:rPr lang="en-US" sz="3800" baseline="0" dirty="0">
                <a:solidFill>
                  <a:srgbClr val="000000"/>
                </a:solidFill>
                <a:latin typeface="Arial" panose="020B0604020202020204" pitchFamily="34" charset="0"/>
                <a:ea typeface="ヒラギノ角ゴ Pro W3"/>
              </a:rPr>
              <a:t>The corpus of scenarios needs to cover all the main functions of the system and the events that trigger the functions. </a:t>
            </a:r>
          </a:p>
          <a:p>
            <a:pPr marR="0" lvl="0" rtl="0">
              <a:lnSpc>
                <a:spcPct val="120000"/>
              </a:lnSpc>
            </a:pPr>
            <a:r>
              <a:rPr lang="en-US" sz="3800" baseline="0" dirty="0">
                <a:solidFill>
                  <a:srgbClr val="000000"/>
                </a:solidFill>
                <a:latin typeface="Arial" panose="020B0604020202020204" pitchFamily="34" charset="0"/>
                <a:ea typeface="ヒラギノ角ゴ Pro W3"/>
              </a:rPr>
              <a:t>Different types of interaction need to be present along with any key usability issues. </a:t>
            </a:r>
          </a:p>
          <a:p>
            <a:pPr marR="0" lvl="0" rtl="0">
              <a:lnSpc>
                <a:spcPct val="120000"/>
              </a:lnSpc>
            </a:pPr>
            <a:r>
              <a:rPr lang="en-US" sz="3800" baseline="0" dirty="0">
                <a:solidFill>
                  <a:srgbClr val="000000"/>
                </a:solidFill>
                <a:latin typeface="Arial" panose="020B0604020202020204" pitchFamily="34" charset="0"/>
                <a:ea typeface="ヒラギノ角ゴ Pro W3"/>
              </a:rPr>
              <a:t>The dimensions include different types of content and how that can be structured, issues of style and aesthetics.</a:t>
            </a:r>
          </a:p>
          <a:p>
            <a:pPr marR="0" lvl="0" rtl="0">
              <a:lnSpc>
                <a:spcPct val="120000"/>
              </a:lnSpc>
            </a:pPr>
            <a:r>
              <a:rPr lang="en-US" sz="3800" baseline="0" dirty="0">
                <a:solidFill>
                  <a:srgbClr val="000000"/>
                </a:solidFill>
                <a:latin typeface="Arial" panose="020B0604020202020204" pitchFamily="34" charset="0"/>
                <a:ea typeface="ヒラギノ角ゴ Pro W3"/>
              </a:rPr>
              <a:t>The aim is to specify the scenarios at a level of abstraction that captures an appropriate level of generality that will be useful across the range of characteristics that is demonstrated within a domain</a:t>
            </a:r>
            <a:r>
              <a:rPr lang="en-US" baseline="0" dirty="0">
                <a:solidFill>
                  <a:srgbClr val="000000"/>
                </a:solidFill>
                <a:latin typeface="Arial" panose="020B0604020202020204" pitchFamily="34" charset="0"/>
                <a:ea typeface="ヒラギノ角ゴ Pro W3"/>
              </a:rPr>
              <a:t>.</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457200" y="323131"/>
            <a:ext cx="8229600" cy="701228"/>
          </a:xfrm>
        </p:spPr>
        <p:txBody>
          <a:bodyPr/>
          <a:lstStyle/>
          <a:p>
            <a:pPr marR="0" rtl="0"/>
            <a:r>
              <a:rPr lang="en-US" b="1" baseline="0" dirty="0">
                <a:latin typeface="Arial" panose="020B0604020202020204" pitchFamily="34" charset="0"/>
                <a:ea typeface="ヒラギノ角ゴ Pro W3"/>
              </a:rPr>
              <a:t>Conceptual model</a:t>
            </a:r>
          </a:p>
        </p:txBody>
      </p:sp>
      <p:sp>
        <p:nvSpPr>
          <p:cNvPr id="3" name="Text Placeholder 2"/>
          <p:cNvSpPr>
            <a:spLocks noGrp="1"/>
          </p:cNvSpPr>
          <p:nvPr>
            <p:ph type="body" idx="4294967295"/>
          </p:nvPr>
        </p:nvSpPr>
        <p:spPr>
          <a:xfrm>
            <a:off x="665095" y="1431248"/>
            <a:ext cx="8362453" cy="4806479"/>
          </a:xfrm>
        </p:spPr>
        <p:txBody>
          <a:bodyPr>
            <a:noAutofit/>
          </a:bodyPr>
          <a:lstStyle/>
          <a:p>
            <a:pPr marR="0" lvl="0" rtl="0"/>
            <a:r>
              <a:rPr lang="en-US" sz="1900" baseline="0" dirty="0">
                <a:solidFill>
                  <a:srgbClr val="000000"/>
                </a:solidFill>
                <a:latin typeface="Arial" panose="020B0604020202020204" pitchFamily="34" charset="0"/>
                <a:ea typeface="ヒラギノ角ゴ Pro W3"/>
              </a:rPr>
              <a:t>An object or data model results from the process of conceptual modeling, including developing the scenarios and undertaking an object/action analysis of the scenario corpus. </a:t>
            </a:r>
          </a:p>
          <a:p>
            <a:pPr marR="0" lvl="0" rtl="0"/>
            <a:r>
              <a:rPr lang="en-US" sz="1900" baseline="0" dirty="0">
                <a:solidFill>
                  <a:srgbClr val="000000"/>
                </a:solidFill>
                <a:latin typeface="Arial" panose="020B0604020202020204" pitchFamily="34" charset="0"/>
                <a:ea typeface="ヒラギノ角ゴ Pro W3"/>
              </a:rPr>
              <a:t>The conceptual model shows the main objects in the system, their attributes and the relationships that exist between them. </a:t>
            </a:r>
          </a:p>
          <a:p>
            <a:pPr marR="0" lvl="0" rtl="0"/>
            <a:r>
              <a:rPr lang="en-US" sz="1900" baseline="0" dirty="0">
                <a:solidFill>
                  <a:srgbClr val="000000"/>
                </a:solidFill>
                <a:latin typeface="Arial" panose="020B0604020202020204" pitchFamily="34" charset="0"/>
                <a:ea typeface="ヒラギノ角ゴ Pro W3"/>
              </a:rPr>
              <a:t>Conceptual modeling is a very important part of interactive systems design that is often overlooked. </a:t>
            </a:r>
          </a:p>
          <a:p>
            <a:pPr marR="0" lvl="0" rtl="0"/>
            <a:r>
              <a:rPr lang="en-US" sz="1900" baseline="0" dirty="0">
                <a:solidFill>
                  <a:srgbClr val="000000"/>
                </a:solidFill>
                <a:latin typeface="Arial" panose="020B0604020202020204" pitchFamily="34" charset="0"/>
                <a:ea typeface="ヒラギノ角ゴ Pro W3"/>
              </a:rPr>
              <a:t>Having a clear, well-designed conceptual model will make it easier to design so that people can develop a good, accurate mental model of the system. </a:t>
            </a:r>
          </a:p>
          <a:p>
            <a:pPr marR="0" lvl="0" rtl="0"/>
            <a:r>
              <a:rPr lang="en-US" sz="1900" baseline="0" dirty="0">
                <a:solidFill>
                  <a:srgbClr val="000000"/>
                </a:solidFill>
                <a:latin typeface="Arial" panose="020B0604020202020204" pitchFamily="34" charset="0"/>
                <a:ea typeface="ヒラギノ角ゴ Pro W3"/>
              </a:rPr>
              <a:t>The conceptual model will also form the basis of the information architecture of a system and for any metaphor that is used in the design. </a:t>
            </a:r>
          </a:p>
          <a:p>
            <a:pPr marR="0" lvl="0" rtl="0"/>
            <a:r>
              <a:rPr lang="en-US" sz="1900" baseline="0" dirty="0">
                <a:solidFill>
                  <a:srgbClr val="000000"/>
                </a:solidFill>
                <a:latin typeface="Arial" panose="020B0604020202020204" pitchFamily="34" charset="0"/>
                <a:ea typeface="ヒラギノ角ゴ Pro W3"/>
              </a:rPr>
              <a:t>Two famous conceptual models are the concept of the spreadsheet and the various objects such as printers, folders, documents, etc. that make up the ‘desktop’ metaphor of the Windows and Mac OS operating systems.</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457200" y="394941"/>
            <a:ext cx="8229600" cy="557212"/>
          </a:xfrm>
        </p:spPr>
        <p:txBody>
          <a:bodyPr/>
          <a:lstStyle/>
          <a:p>
            <a:pPr marR="0" rtl="0"/>
            <a:r>
              <a:rPr lang="en-US" b="1" baseline="0" dirty="0">
                <a:latin typeface="Arial" panose="020B0604020202020204" pitchFamily="34" charset="0"/>
                <a:ea typeface="ヒラギノ角ゴ Pro W3"/>
              </a:rPr>
              <a:t>Design language</a:t>
            </a:r>
          </a:p>
        </p:txBody>
      </p:sp>
      <p:sp>
        <p:nvSpPr>
          <p:cNvPr id="3" name="Text Placeholder 2"/>
          <p:cNvSpPr>
            <a:spLocks noGrp="1"/>
          </p:cNvSpPr>
          <p:nvPr>
            <p:ph type="body" idx="4294967295"/>
          </p:nvPr>
        </p:nvSpPr>
        <p:spPr>
          <a:xfrm>
            <a:off x="664518" y="1412776"/>
            <a:ext cx="8299970" cy="4796954"/>
          </a:xfrm>
        </p:spPr>
        <p:txBody>
          <a:bodyPr>
            <a:noAutofit/>
          </a:bodyPr>
          <a:lstStyle/>
          <a:p>
            <a:pPr marR="0" lvl="0" rtl="0"/>
            <a:r>
              <a:rPr lang="en-US" sz="2300" baseline="0" dirty="0">
                <a:solidFill>
                  <a:srgbClr val="000000"/>
                </a:solidFill>
                <a:latin typeface="Arial" panose="020B0604020202020204" pitchFamily="34" charset="0"/>
                <a:ea typeface="ヒラギノ角ゴ Pro W3"/>
              </a:rPr>
              <a:t>The design language produced consists of a set of standard patterns of interaction and all the physical attributes of a design – the colours, shapes, icons and so on. </a:t>
            </a:r>
          </a:p>
          <a:p>
            <a:pPr marR="0" lvl="0" rtl="0"/>
            <a:r>
              <a:rPr lang="en-US" sz="2300" baseline="0" dirty="0">
                <a:solidFill>
                  <a:srgbClr val="000000"/>
                </a:solidFill>
                <a:latin typeface="Arial" panose="020B0604020202020204" pitchFamily="34" charset="0"/>
                <a:ea typeface="ヒラギノ角ゴ Pro W3"/>
              </a:rPr>
              <a:t>These are brought together with the conceptual actions and objects and the ‘look and feel’ of the design is completed. </a:t>
            </a:r>
          </a:p>
          <a:p>
            <a:pPr marR="0" lvl="0" rtl="0"/>
            <a:r>
              <a:rPr lang="en-US" sz="2300" baseline="0" dirty="0">
                <a:solidFill>
                  <a:srgbClr val="000000"/>
                </a:solidFill>
                <a:latin typeface="Arial" panose="020B0604020202020204" pitchFamily="34" charset="0"/>
                <a:ea typeface="ヒラギノ角ゴ Pro W3"/>
              </a:rPr>
              <a:t>A ‘design language’ defines the key elements of the design (such as the use of colour, style and types of buttons, sliders and other </a:t>
            </a:r>
            <a:r>
              <a:rPr lang="en-US" sz="2300" baseline="0" dirty="0" smtClean="0">
                <a:solidFill>
                  <a:srgbClr val="000000"/>
                </a:solidFill>
                <a:latin typeface="Arial" panose="020B0604020202020204" pitchFamily="34" charset="0"/>
                <a:ea typeface="ヒラギノ角ゴ Pro W3"/>
              </a:rPr>
              <a:t>widgets and so on) </a:t>
            </a:r>
            <a:r>
              <a:rPr lang="en-US" sz="2300" baseline="0" dirty="0">
                <a:solidFill>
                  <a:srgbClr val="000000"/>
                </a:solidFill>
                <a:latin typeface="Arial" panose="020B0604020202020204" pitchFamily="34" charset="0"/>
                <a:ea typeface="ヒラギノ角ゴ Pro W3"/>
              </a:rPr>
              <a:t>and some principles and rules for putting them together. </a:t>
            </a:r>
          </a:p>
          <a:p>
            <a:pPr marR="0" lvl="0" rtl="0"/>
            <a:r>
              <a:rPr lang="en-US" sz="2300" baseline="0" dirty="0">
                <a:solidFill>
                  <a:srgbClr val="000000"/>
                </a:solidFill>
                <a:latin typeface="Arial" panose="020B0604020202020204" pitchFamily="34" charset="0"/>
                <a:ea typeface="ヒラギノ角ゴ Pro W3"/>
              </a:rPr>
              <a:t>A consistent design language means that users need </a:t>
            </a:r>
            <a:r>
              <a:rPr lang="en-US" sz="2300" baseline="0" dirty="0" smtClean="0">
                <a:solidFill>
                  <a:srgbClr val="000000"/>
                </a:solidFill>
                <a:latin typeface="Arial" panose="020B0604020202020204" pitchFamily="34" charset="0"/>
                <a:ea typeface="ヒラギノ角ゴ Pro W3"/>
              </a:rPr>
              <a:t>to learn </a:t>
            </a:r>
            <a:r>
              <a:rPr lang="en-US" sz="2300" baseline="0" dirty="0">
                <a:solidFill>
                  <a:srgbClr val="000000"/>
                </a:solidFill>
                <a:latin typeface="Arial" panose="020B0604020202020204" pitchFamily="34" charset="0"/>
                <a:ea typeface="ヒラギノ角ゴ Pro W3"/>
              </a:rPr>
              <a:t>only a limited number of design elements and then they can cope with a large variety of different situations.</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457200" y="389806"/>
            <a:ext cx="8229600" cy="557212"/>
          </a:xfrm>
        </p:spPr>
        <p:txBody>
          <a:bodyPr/>
          <a:lstStyle/>
          <a:p>
            <a:pPr marR="0" rtl="0"/>
            <a:r>
              <a:rPr lang="en-US" b="1" baseline="0" dirty="0">
                <a:latin typeface="Arial" panose="020B0604020202020204" pitchFamily="34" charset="0"/>
                <a:ea typeface="ヒラギノ角ゴ Pro W3"/>
              </a:rPr>
              <a:t>Documenting scenarios</a:t>
            </a:r>
          </a:p>
        </p:txBody>
      </p:sp>
      <p:sp>
        <p:nvSpPr>
          <p:cNvPr id="3" name="Text Placeholder 2"/>
          <p:cNvSpPr>
            <a:spLocks noGrp="1"/>
          </p:cNvSpPr>
          <p:nvPr>
            <p:ph type="body" idx="4294967295"/>
          </p:nvPr>
        </p:nvSpPr>
        <p:spPr>
          <a:xfrm>
            <a:off x="672405" y="1436870"/>
            <a:ext cx="8229600" cy="4796954"/>
          </a:xfrm>
        </p:spPr>
        <p:txBody>
          <a:bodyPr>
            <a:noAutofit/>
          </a:bodyPr>
          <a:lstStyle/>
          <a:p>
            <a:pPr marR="0" lvl="0" rtl="0"/>
            <a:r>
              <a:rPr lang="en-US" sz="1600" baseline="0" dirty="0">
                <a:solidFill>
                  <a:srgbClr val="000000"/>
                </a:solidFill>
                <a:latin typeface="Arial" panose="020B0604020202020204" pitchFamily="34" charset="0"/>
                <a:ea typeface="ヒラギノ角ゴ Pro W3"/>
              </a:rPr>
              <a:t>Scenarios can become messy, so in order to control the </a:t>
            </a:r>
            <a:r>
              <a:rPr lang="en-US" sz="1600" baseline="0" dirty="0" smtClean="0">
                <a:solidFill>
                  <a:srgbClr val="000000"/>
                </a:solidFill>
                <a:latin typeface="Arial" panose="020B0604020202020204" pitchFamily="34" charset="0"/>
                <a:ea typeface="ヒラギノ角ゴ Pro W3"/>
              </a:rPr>
              <a:t>scenarios, </a:t>
            </a:r>
            <a:r>
              <a:rPr lang="en-US" sz="1600" baseline="0" dirty="0">
                <a:solidFill>
                  <a:srgbClr val="000000"/>
                </a:solidFill>
                <a:latin typeface="Arial" panose="020B0604020202020204" pitchFamily="34" charset="0"/>
                <a:ea typeface="ヒラギノ角ゴ Pro W3"/>
              </a:rPr>
              <a:t>a structure is needed. </a:t>
            </a:r>
          </a:p>
          <a:p>
            <a:pPr marR="0" lvl="0" rtl="0"/>
            <a:r>
              <a:rPr lang="en-US" sz="1600" baseline="0" dirty="0">
                <a:solidFill>
                  <a:srgbClr val="000000"/>
                </a:solidFill>
                <a:latin typeface="Arial" panose="020B0604020202020204" pitchFamily="34" charset="0"/>
                <a:ea typeface="ヒラギノ角ゴ Pro W3"/>
              </a:rPr>
              <a:t>We use the PACT framework (people, activities, contexts, technologies) to critique scenarios and to encourage designers to get a good description of the scenario. </a:t>
            </a:r>
          </a:p>
          <a:p>
            <a:pPr marR="0" lvl="0" rtl="0"/>
            <a:r>
              <a:rPr lang="en-US" sz="1600" baseline="0" dirty="0">
                <a:solidFill>
                  <a:srgbClr val="000000"/>
                </a:solidFill>
                <a:latin typeface="Arial" panose="020B0604020202020204" pitchFamily="34" charset="0"/>
                <a:ea typeface="ヒラギノ角ゴ Pro W3"/>
              </a:rPr>
              <a:t>For each </a:t>
            </a:r>
            <a:r>
              <a:rPr lang="en-US" sz="1600" baseline="0" dirty="0" smtClean="0">
                <a:solidFill>
                  <a:srgbClr val="000000"/>
                </a:solidFill>
                <a:latin typeface="Arial" panose="020B0604020202020204" pitchFamily="34" charset="0"/>
                <a:ea typeface="ヒラギノ角ゴ Pro W3"/>
              </a:rPr>
              <a:t>scenario, </a:t>
            </a:r>
            <a:r>
              <a:rPr lang="en-US" sz="1600" baseline="0" dirty="0">
                <a:solidFill>
                  <a:srgbClr val="000000"/>
                </a:solidFill>
                <a:latin typeface="Arial" panose="020B0604020202020204" pitchFamily="34" charset="0"/>
                <a:ea typeface="ヒラギノ角ゴ Pro W3"/>
              </a:rPr>
              <a:t>the designer lists the different people who are involved, the activities they are undertaking, the contexts of those activities and the technologies that are being used. </a:t>
            </a:r>
          </a:p>
          <a:p>
            <a:pPr marR="0" lvl="0" rtl="0"/>
            <a:r>
              <a:rPr lang="en-US" sz="1600" baseline="0" dirty="0">
                <a:solidFill>
                  <a:srgbClr val="000000"/>
                </a:solidFill>
                <a:latin typeface="Arial" panose="020B0604020202020204" pitchFamily="34" charset="0"/>
                <a:ea typeface="ヒラギノ角ゴ Pro W3"/>
              </a:rPr>
              <a:t>We also structure scenario descriptions. Each scenario should be given an introduction. </a:t>
            </a:r>
          </a:p>
          <a:p>
            <a:pPr marR="0" lvl="0" rtl="0"/>
            <a:r>
              <a:rPr lang="en-US" sz="1600" baseline="0" dirty="0">
                <a:solidFill>
                  <a:srgbClr val="000000"/>
                </a:solidFill>
                <a:latin typeface="Arial" panose="020B0604020202020204" pitchFamily="34" charset="0"/>
                <a:ea typeface="ヒラギノ角ゴ Pro W3"/>
              </a:rPr>
              <a:t>The history and authorship can be recorded, along with a description of how the scenario generalizes (across which domains) and the rationale for the scenario. </a:t>
            </a:r>
          </a:p>
          <a:p>
            <a:pPr marR="0" lvl="0" rtl="0"/>
            <a:r>
              <a:rPr lang="en-US" sz="1600" baseline="0" dirty="0">
                <a:solidFill>
                  <a:srgbClr val="000000"/>
                </a:solidFill>
                <a:latin typeface="Arial" panose="020B0604020202020204" pitchFamily="34" charset="0"/>
                <a:ea typeface="ヒラギノ角ゴ Pro W3"/>
              </a:rPr>
              <a:t>Each paragraph of each scenario should be numbered for ease of reference and endnotes included where particular design issues are raised. </a:t>
            </a:r>
          </a:p>
          <a:p>
            <a:pPr marR="0" lvl="0" rtl="0"/>
            <a:r>
              <a:rPr lang="en-US" sz="1600" baseline="0" dirty="0">
                <a:solidFill>
                  <a:srgbClr val="000000"/>
                </a:solidFill>
                <a:latin typeface="Arial" panose="020B0604020202020204" pitchFamily="34" charset="0"/>
                <a:ea typeface="ヒラギノ角ゴ Pro W3"/>
              </a:rPr>
              <a:t>Endnotes are particularly useful in documenting issues raised during the development of the scenario. They are a way of capturing the claims being made about the </a:t>
            </a:r>
            <a:r>
              <a:rPr lang="en-US" sz="1600" baseline="0" dirty="0" smtClean="0">
                <a:solidFill>
                  <a:srgbClr val="000000"/>
                </a:solidFill>
                <a:latin typeface="Arial" panose="020B0604020202020204" pitchFamily="34" charset="0"/>
                <a:ea typeface="ヒラギノ角ゴ Pro W3"/>
              </a:rPr>
              <a:t>scenarios. </a:t>
            </a:r>
            <a:endParaRPr lang="en-US" sz="1600" baseline="0" dirty="0">
              <a:solidFill>
                <a:srgbClr val="000000"/>
              </a:solidFill>
              <a:latin typeface="Arial" panose="020B0604020202020204" pitchFamily="34" charset="0"/>
              <a:ea typeface="ヒラギノ角ゴ Pro W3"/>
            </a:endParaRPr>
          </a:p>
          <a:p>
            <a:pPr marR="0" lvl="0" rtl="0"/>
            <a:r>
              <a:rPr lang="en-US" sz="1600" baseline="0" dirty="0">
                <a:solidFill>
                  <a:srgbClr val="000000"/>
                </a:solidFill>
                <a:latin typeface="Arial" panose="020B0604020202020204" pitchFamily="34" charset="0"/>
                <a:ea typeface="ヒラギノ角ゴ Pro W3"/>
              </a:rPr>
              <a:t>Examples of relevant data and media should be collected.</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457200" y="245790"/>
            <a:ext cx="8229600" cy="845244"/>
          </a:xfrm>
        </p:spPr>
        <p:txBody>
          <a:bodyPr/>
          <a:lstStyle/>
          <a:p>
            <a:pPr marR="0" rtl="0"/>
            <a:r>
              <a:rPr lang="en-US" b="1" baseline="0" dirty="0">
                <a:latin typeface="Arial" panose="020B0604020202020204" pitchFamily="34" charset="0"/>
                <a:ea typeface="ヒラギノ角ゴ Pro W3"/>
              </a:rPr>
              <a:t>Trade-offs </a:t>
            </a:r>
          </a:p>
        </p:txBody>
      </p:sp>
      <p:sp>
        <p:nvSpPr>
          <p:cNvPr id="3" name="Text Placeholder 2"/>
          <p:cNvSpPr>
            <a:spLocks noGrp="1"/>
          </p:cNvSpPr>
          <p:nvPr>
            <p:ph type="body" idx="4294967295"/>
          </p:nvPr>
        </p:nvSpPr>
        <p:spPr>
          <a:xfrm>
            <a:off x="672116" y="1429079"/>
            <a:ext cx="8229600" cy="4796954"/>
          </a:xfrm>
        </p:spPr>
        <p:txBody>
          <a:bodyPr>
            <a:normAutofit fontScale="62500" lnSpcReduction="20000"/>
          </a:bodyPr>
          <a:lstStyle/>
          <a:p>
            <a:pPr marR="0" lvl="0" rtl="0">
              <a:lnSpc>
                <a:spcPct val="120000"/>
              </a:lnSpc>
            </a:pPr>
            <a:r>
              <a:rPr lang="en-US" baseline="0" dirty="0">
                <a:solidFill>
                  <a:srgbClr val="000000"/>
                </a:solidFill>
                <a:latin typeface="Arial" panose="020B0604020202020204" pitchFamily="34" charset="0"/>
                <a:ea typeface="ヒラギノ角ゴ Pro W3"/>
              </a:rPr>
              <a:t>Rosson and Carroll (2002) describe an approach to scenario-based design in which scenarios are used throughout the design process and how they help designers to justify the claims that they make about design issues. </a:t>
            </a:r>
          </a:p>
          <a:p>
            <a:pPr marR="0" lvl="0" rtl="0">
              <a:lnSpc>
                <a:spcPct val="120000"/>
              </a:lnSpc>
            </a:pPr>
            <a:r>
              <a:rPr lang="en-US" baseline="0" dirty="0">
                <a:solidFill>
                  <a:srgbClr val="000000"/>
                </a:solidFill>
                <a:latin typeface="Arial" panose="020B0604020202020204" pitchFamily="34" charset="0"/>
                <a:ea typeface="ヒラギノ角ゴ Pro W3"/>
              </a:rPr>
              <a:t>Design is characterized by trade-offs.</a:t>
            </a:r>
          </a:p>
          <a:p>
            <a:pPr marR="0" lvl="0" rtl="0">
              <a:lnSpc>
                <a:spcPct val="120000"/>
              </a:lnSpc>
            </a:pPr>
            <a:r>
              <a:rPr lang="en-US" baseline="0" dirty="0" smtClean="0">
                <a:solidFill>
                  <a:srgbClr val="000000"/>
                </a:solidFill>
                <a:latin typeface="Arial" panose="020B0604020202020204" pitchFamily="34" charset="0"/>
                <a:ea typeface="ヒラギノ角ゴ Pro W3"/>
              </a:rPr>
              <a:t>There </a:t>
            </a:r>
            <a:r>
              <a:rPr lang="en-US" baseline="0" dirty="0">
                <a:solidFill>
                  <a:srgbClr val="000000"/>
                </a:solidFill>
                <a:latin typeface="Arial" panose="020B0604020202020204" pitchFamily="34" charset="0"/>
                <a:ea typeface="ヒラギノ角ゴ Pro W3"/>
              </a:rPr>
              <a:t>is rarely a simple solution to a problem that solves all the issues. </a:t>
            </a:r>
          </a:p>
          <a:p>
            <a:pPr marR="0" lvl="0" rtl="0">
              <a:lnSpc>
                <a:spcPct val="120000"/>
              </a:lnSpc>
            </a:pPr>
            <a:r>
              <a:rPr lang="en-US" baseline="0" dirty="0">
                <a:solidFill>
                  <a:srgbClr val="000000"/>
                </a:solidFill>
                <a:latin typeface="Arial" panose="020B0604020202020204" pitchFamily="34" charset="0"/>
                <a:ea typeface="ヒラギノ角ゴ Pro W3"/>
              </a:rPr>
              <a:t>Usually the adoption of one design will mean that something else cannot be achieved.</a:t>
            </a:r>
          </a:p>
          <a:p>
            <a:pPr marR="0" lvl="0" rtl="0">
              <a:lnSpc>
                <a:spcPct val="120000"/>
              </a:lnSpc>
            </a:pPr>
            <a:r>
              <a:rPr lang="en-US" baseline="0" dirty="0" smtClean="0">
                <a:solidFill>
                  <a:srgbClr val="000000"/>
                </a:solidFill>
                <a:latin typeface="Arial" panose="020B0604020202020204" pitchFamily="34" charset="0"/>
                <a:ea typeface="ヒラギノ角ゴ Pro W3"/>
              </a:rPr>
              <a:t>Designers </a:t>
            </a:r>
            <a:r>
              <a:rPr lang="en-US" baseline="0" dirty="0">
                <a:solidFill>
                  <a:srgbClr val="000000"/>
                </a:solidFill>
                <a:latin typeface="Arial" panose="020B0604020202020204" pitchFamily="34" charset="0"/>
                <a:ea typeface="ヒラギノ角ゴ Pro W3"/>
              </a:rPr>
              <a:t>need to document their design decisions so that the trade-offs can be evaluated.</a:t>
            </a:r>
          </a:p>
          <a:p>
            <a:pPr marR="0" lvl="0" rtl="0">
              <a:lnSpc>
                <a:spcPct val="120000"/>
              </a:lnSpc>
            </a:pPr>
            <a:r>
              <a:rPr lang="en-US" baseline="0" dirty="0" smtClean="0">
                <a:solidFill>
                  <a:srgbClr val="000000"/>
                </a:solidFill>
                <a:latin typeface="Arial" panose="020B0604020202020204" pitchFamily="34" charset="0"/>
                <a:ea typeface="ヒラギノ角ゴ Pro W3"/>
              </a:rPr>
              <a:t>Scenarios </a:t>
            </a:r>
            <a:r>
              <a:rPr lang="en-US" baseline="0" dirty="0">
                <a:solidFill>
                  <a:srgbClr val="000000"/>
                </a:solidFill>
                <a:latin typeface="Arial" panose="020B0604020202020204" pitchFamily="34" charset="0"/>
                <a:ea typeface="ヒラギノ角ゴ Pro W3"/>
              </a:rPr>
              <a:t>help by making the rationale for the design explicit.</a:t>
            </a:r>
          </a:p>
          <a:p>
            <a:pPr lvl="0">
              <a:lnSpc>
                <a:spcPct val="120000"/>
              </a:lnSpc>
            </a:pPr>
            <a:r>
              <a:rPr lang="en-US" baseline="0" dirty="0">
                <a:solidFill>
                  <a:srgbClr val="000000"/>
                </a:solidFill>
                <a:latin typeface="Arial" panose="020B0604020202020204" pitchFamily="34" charset="0"/>
                <a:ea typeface="ヒラギノ角ゴ Pro W3"/>
              </a:rPr>
              <a:t>Designers can record the claims that they make about their designs.  </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457200" y="255315"/>
            <a:ext cx="8229600" cy="845244"/>
          </a:xfrm>
        </p:spPr>
        <p:txBody>
          <a:bodyPr>
            <a:normAutofit/>
          </a:bodyPr>
          <a:lstStyle/>
          <a:p>
            <a:pPr marR="0" rtl="0"/>
            <a:r>
              <a:rPr lang="en-US" b="1" baseline="0" dirty="0">
                <a:latin typeface="Arial" panose="020B0604020202020204" pitchFamily="34" charset="0"/>
                <a:ea typeface="ヒラギノ角ゴ Pro W3"/>
              </a:rPr>
              <a:t>Claims analysis</a:t>
            </a:r>
          </a:p>
        </p:txBody>
      </p:sp>
      <p:sp>
        <p:nvSpPr>
          <p:cNvPr id="3" name="Text Placeholder 2"/>
          <p:cNvSpPr>
            <a:spLocks noGrp="1"/>
          </p:cNvSpPr>
          <p:nvPr>
            <p:ph type="body" idx="4294967295"/>
          </p:nvPr>
        </p:nvSpPr>
        <p:spPr>
          <a:xfrm>
            <a:off x="672405" y="1413792"/>
            <a:ext cx="8229600" cy="4858421"/>
          </a:xfrm>
        </p:spPr>
        <p:txBody>
          <a:bodyPr>
            <a:noAutofit/>
          </a:bodyPr>
          <a:lstStyle/>
          <a:p>
            <a:pPr marR="0" lvl="0" rtl="0"/>
            <a:r>
              <a:rPr lang="en-US" sz="2300" baseline="0" dirty="0" smtClean="0">
                <a:solidFill>
                  <a:srgbClr val="000000"/>
                </a:solidFill>
                <a:latin typeface="Arial" panose="020B0604020202020204" pitchFamily="34" charset="0"/>
                <a:ea typeface="ヒラギノ角ゴ Pro W3"/>
              </a:rPr>
              <a:t>Claims analysis is an important part of scenario-based design and is used in identifying problems or in thinking through possible future designs (</a:t>
            </a:r>
            <a:r>
              <a:rPr lang="en-US" sz="2300" baseline="0" dirty="0" err="1" smtClean="0">
                <a:solidFill>
                  <a:srgbClr val="000000"/>
                </a:solidFill>
                <a:latin typeface="Arial" panose="020B0604020202020204" pitchFamily="34" charset="0"/>
                <a:ea typeface="ヒラギノ角ゴ Pro W3"/>
              </a:rPr>
              <a:t>Rosson</a:t>
            </a:r>
            <a:r>
              <a:rPr lang="en-US" sz="2300" baseline="0" dirty="0" smtClean="0">
                <a:solidFill>
                  <a:srgbClr val="000000"/>
                </a:solidFill>
                <a:latin typeface="Arial" panose="020B0604020202020204" pitchFamily="34" charset="0"/>
                <a:ea typeface="ヒラギノ角ゴ Pro W3"/>
              </a:rPr>
              <a:t> and Carroll, 2002). </a:t>
            </a:r>
          </a:p>
          <a:p>
            <a:pPr marR="0" lvl="0" rtl="0"/>
            <a:r>
              <a:rPr lang="en-US" sz="2300" baseline="0" dirty="0" smtClean="0">
                <a:solidFill>
                  <a:srgbClr val="000000"/>
                </a:solidFill>
                <a:latin typeface="Arial" panose="020B0604020202020204" pitchFamily="34" charset="0"/>
                <a:ea typeface="ヒラギノ角ゴ Pro W3"/>
              </a:rPr>
              <a:t>The process is simply to identify key features of a scenario and to list good and bad aspects of the design. </a:t>
            </a:r>
          </a:p>
          <a:p>
            <a:pPr marR="0" lvl="0" rtl="0"/>
            <a:r>
              <a:rPr lang="en-US" sz="2300" baseline="0" dirty="0" err="1" smtClean="0">
                <a:solidFill>
                  <a:srgbClr val="000000"/>
                </a:solidFill>
                <a:latin typeface="Arial" panose="020B0604020202020204" pitchFamily="34" charset="0"/>
                <a:ea typeface="ヒラギノ角ゴ Pro W3"/>
              </a:rPr>
              <a:t>Rosson</a:t>
            </a:r>
            <a:r>
              <a:rPr lang="en-US" sz="2300" baseline="0" dirty="0" smtClean="0">
                <a:solidFill>
                  <a:srgbClr val="000000"/>
                </a:solidFill>
                <a:latin typeface="Arial" panose="020B0604020202020204" pitchFamily="34" charset="0"/>
                <a:ea typeface="ヒラギノ角ゴ Pro W3"/>
              </a:rPr>
              <a:t> and Carroll use a technique of putting a ‘+’ beside good features and a ‘</a:t>
            </a:r>
            <a:r>
              <a:rPr lang="en-US" sz="2300" baseline="0" dirty="0" smtClean="0">
                <a:solidFill>
                  <a:srgbClr val="000000"/>
                </a:solidFill>
                <a:latin typeface="Arial"/>
                <a:ea typeface="ヒラギノ角ゴ Pro W3"/>
                <a:cs typeface="Arial"/>
              </a:rPr>
              <a:t>−</a:t>
            </a:r>
            <a:r>
              <a:rPr lang="en-US" sz="2300" baseline="0" dirty="0" smtClean="0">
                <a:solidFill>
                  <a:srgbClr val="000000"/>
                </a:solidFill>
                <a:latin typeface="Arial" panose="020B0604020202020204" pitchFamily="34" charset="0"/>
                <a:ea typeface="ヒラギノ角ゴ Pro W3"/>
              </a:rPr>
              <a:t>’ beside bad features. </a:t>
            </a:r>
          </a:p>
          <a:p>
            <a:pPr marR="0" lvl="0" rtl="0"/>
            <a:r>
              <a:rPr lang="en-US" sz="2300" baseline="0" dirty="0" smtClean="0">
                <a:solidFill>
                  <a:srgbClr val="000000"/>
                </a:solidFill>
                <a:latin typeface="Arial" panose="020B0604020202020204" pitchFamily="34" charset="0"/>
                <a:ea typeface="ヒラギノ角ゴ Pro W3"/>
              </a:rPr>
              <a:t>Claims analysis makes the rationale behind a design explicit.</a:t>
            </a:r>
          </a:p>
          <a:p>
            <a:pPr marR="0" lvl="0" rtl="0"/>
            <a:r>
              <a:rPr lang="en-US" sz="2300" baseline="0" dirty="0" smtClean="0">
                <a:solidFill>
                  <a:srgbClr val="000000"/>
                </a:solidFill>
                <a:latin typeface="Arial" panose="020B0604020202020204" pitchFamily="34" charset="0"/>
                <a:ea typeface="ヒラギノ角ゴ Pro W3"/>
              </a:rPr>
              <a:t>A similar method is to list the design Questions, design Options and Criteria used to make choices, the QOC method.</a:t>
            </a:r>
            <a:endParaRPr lang="en-US" sz="2300" baseline="0" dirty="0">
              <a:solidFill>
                <a:srgbClr val="000000"/>
              </a:solidFill>
              <a:latin typeface="Arial" panose="020B0604020202020204" pitchFamily="34" charset="0"/>
              <a:ea typeface="ヒラギノ角ゴ Pro W3"/>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457200" y="327323"/>
            <a:ext cx="8229600" cy="701228"/>
          </a:xfrm>
        </p:spPr>
        <p:txBody>
          <a:bodyPr/>
          <a:lstStyle/>
          <a:p>
            <a:pPr marR="0" rtl="0"/>
            <a:r>
              <a:rPr lang="en-US" b="1" baseline="0" dirty="0">
                <a:latin typeface="Arial" panose="020B0604020202020204" pitchFamily="34" charset="0"/>
                <a:ea typeface="ヒラギノ角ゴ Pro W3"/>
              </a:rPr>
              <a:t>Gathering data</a:t>
            </a:r>
          </a:p>
        </p:txBody>
      </p:sp>
      <p:sp>
        <p:nvSpPr>
          <p:cNvPr id="3" name="Text Placeholder 2"/>
          <p:cNvSpPr>
            <a:spLocks noGrp="1"/>
          </p:cNvSpPr>
          <p:nvPr>
            <p:ph type="body" idx="4294967295"/>
          </p:nvPr>
        </p:nvSpPr>
        <p:spPr>
          <a:xfrm>
            <a:off x="677738" y="1437886"/>
            <a:ext cx="8229600" cy="4805463"/>
          </a:xfrm>
        </p:spPr>
        <p:txBody>
          <a:bodyPr>
            <a:noAutofit/>
          </a:bodyPr>
          <a:lstStyle/>
          <a:p>
            <a:pPr marR="0" lvl="0" rtl="0"/>
            <a:r>
              <a:rPr lang="en-US" sz="1600" baseline="0" dirty="0">
                <a:solidFill>
                  <a:srgbClr val="000000"/>
                </a:solidFill>
                <a:latin typeface="Arial" panose="020B0604020202020204" pitchFamily="34" charset="0"/>
                <a:ea typeface="ヒラギノ角ゴ Pro W3"/>
              </a:rPr>
              <a:t>When working in a large design team, it is useful to accompany scenarios by real data. </a:t>
            </a:r>
          </a:p>
          <a:p>
            <a:pPr marR="0" lvl="0" rtl="0"/>
            <a:r>
              <a:rPr lang="en-US" sz="1600" baseline="0" dirty="0">
                <a:solidFill>
                  <a:srgbClr val="000000"/>
                </a:solidFill>
                <a:latin typeface="Arial" panose="020B0604020202020204" pitchFamily="34" charset="0"/>
                <a:ea typeface="ヒラギノ角ゴ Pro W3"/>
              </a:rPr>
              <a:t>This means that different team members can share concrete examples and use these as a focus of discussion. </a:t>
            </a:r>
          </a:p>
          <a:p>
            <a:pPr marR="0" lvl="0" rtl="0"/>
            <a:r>
              <a:rPr lang="en-US" sz="1600" baseline="0" dirty="0">
                <a:solidFill>
                  <a:srgbClr val="000000"/>
                </a:solidFill>
                <a:latin typeface="Arial" panose="020B0604020202020204" pitchFamily="34" charset="0"/>
                <a:ea typeface="ヒラギノ角ゴ Pro W3"/>
              </a:rPr>
              <a:t>Another key feature of writing scenarios is to think hard about the assumptions that are being made: to make assumptions explicit or deliberately avoid making things explicit in order to provoke debate. </a:t>
            </a:r>
          </a:p>
          <a:p>
            <a:pPr marR="0" lvl="0" rtl="0"/>
            <a:r>
              <a:rPr lang="en-US" sz="1600" baseline="0" dirty="0">
                <a:solidFill>
                  <a:srgbClr val="000000"/>
                </a:solidFill>
                <a:latin typeface="Arial" panose="020B0604020202020204" pitchFamily="34" charset="0"/>
                <a:ea typeface="ヒラギノ角ゴ Pro W3"/>
              </a:rPr>
              <a:t>In </a:t>
            </a:r>
            <a:r>
              <a:rPr lang="en-US" sz="1600" baseline="0" dirty="0" smtClean="0">
                <a:solidFill>
                  <a:srgbClr val="000000"/>
                </a:solidFill>
                <a:latin typeface="Arial" panose="020B0604020202020204" pitchFamily="34" charset="0"/>
                <a:ea typeface="ヒラギノ角ゴ Pro W3"/>
              </a:rPr>
              <a:t>particular, </a:t>
            </a:r>
            <a:r>
              <a:rPr lang="en-US" sz="1600" baseline="0" dirty="0">
                <a:solidFill>
                  <a:srgbClr val="000000"/>
                </a:solidFill>
                <a:latin typeface="Arial" panose="020B0604020202020204" pitchFamily="34" charset="0"/>
                <a:ea typeface="ヒラギノ角ゴ Pro W3"/>
              </a:rPr>
              <a:t>the use of personas can </a:t>
            </a:r>
            <a:r>
              <a:rPr lang="en-US" sz="1600" baseline="0" dirty="0" smtClean="0">
                <a:solidFill>
                  <a:srgbClr val="000000"/>
                </a:solidFill>
                <a:latin typeface="Arial" panose="020B0604020202020204" pitchFamily="34" charset="0"/>
                <a:ea typeface="ヒラギノ角ゴ Pro W3"/>
              </a:rPr>
              <a:t>help </a:t>
            </a:r>
            <a:r>
              <a:rPr lang="en-US" sz="1600" baseline="0" dirty="0">
                <a:solidFill>
                  <a:srgbClr val="000000"/>
                </a:solidFill>
                <a:latin typeface="Arial" panose="020B0604020202020204" pitchFamily="34" charset="0"/>
                <a:ea typeface="ヒラギノ角ゴ Pro W3"/>
              </a:rPr>
              <a:t>focus on specific issues. </a:t>
            </a:r>
          </a:p>
          <a:p>
            <a:pPr marR="0" lvl="0" rtl="0"/>
            <a:r>
              <a:rPr lang="en-US" sz="1600" baseline="0" dirty="0">
                <a:solidFill>
                  <a:srgbClr val="000000"/>
                </a:solidFill>
                <a:latin typeface="Arial" panose="020B0604020202020204" pitchFamily="34" charset="0"/>
                <a:ea typeface="ヒラギノ角ゴ Pro W3"/>
              </a:rPr>
              <a:t>For </a:t>
            </a:r>
            <a:r>
              <a:rPr lang="en-US" sz="1600" baseline="0" dirty="0" smtClean="0">
                <a:solidFill>
                  <a:srgbClr val="000000"/>
                </a:solidFill>
                <a:latin typeface="Arial" panose="020B0604020202020204" pitchFamily="34" charset="0"/>
                <a:ea typeface="ヒラギノ角ゴ Pro W3"/>
              </a:rPr>
              <a:t>example, </a:t>
            </a:r>
            <a:r>
              <a:rPr lang="en-US" sz="1600" baseline="0" dirty="0">
                <a:solidFill>
                  <a:srgbClr val="000000"/>
                </a:solidFill>
                <a:latin typeface="Arial" panose="020B0604020202020204" pitchFamily="34" charset="0"/>
                <a:ea typeface="ヒラギノ角ゴ Pro W3"/>
              </a:rPr>
              <a:t>an elderly woman with arthritis might be one of the personas, thus foregrounding issues of access and the physically impaired interacting with technology.</a:t>
            </a:r>
          </a:p>
          <a:p>
            <a:pPr marR="0" lvl="0" rtl="0"/>
            <a:r>
              <a:rPr lang="en-US" sz="1600" baseline="0" dirty="0" smtClean="0">
                <a:solidFill>
                  <a:srgbClr val="000000"/>
                </a:solidFill>
                <a:latin typeface="Arial" panose="020B0604020202020204" pitchFamily="34" charset="0"/>
                <a:ea typeface="ヒラギノ角ゴ Pro W3"/>
              </a:rPr>
              <a:t>Finally, </a:t>
            </a:r>
            <a:r>
              <a:rPr lang="en-US" sz="1600" baseline="0" dirty="0">
                <a:solidFill>
                  <a:srgbClr val="000000"/>
                </a:solidFill>
                <a:latin typeface="Arial" panose="020B0604020202020204" pitchFamily="34" charset="0"/>
                <a:ea typeface="ヒラギノ角ゴ Pro W3"/>
              </a:rPr>
              <a:t>with these </a:t>
            </a:r>
            <a:r>
              <a:rPr lang="en-US" sz="1600" baseline="0" dirty="0" smtClean="0">
                <a:solidFill>
                  <a:srgbClr val="000000"/>
                </a:solidFill>
                <a:latin typeface="Arial" panose="020B0604020202020204" pitchFamily="34" charset="0"/>
                <a:ea typeface="ヒラギノ角ゴ Pro W3"/>
              </a:rPr>
              <a:t>scenarios, </a:t>
            </a:r>
            <a:r>
              <a:rPr lang="en-US" sz="1600" baseline="0" dirty="0">
                <a:solidFill>
                  <a:srgbClr val="000000"/>
                </a:solidFill>
                <a:latin typeface="Arial" panose="020B0604020202020204" pitchFamily="34" charset="0"/>
                <a:ea typeface="ヒラギノ角ゴ Pro W3"/>
              </a:rPr>
              <a:t>it is important to provide a very rich context. </a:t>
            </a:r>
          </a:p>
          <a:p>
            <a:pPr marR="0" lvl="0" rtl="0"/>
            <a:r>
              <a:rPr lang="en-US" sz="1600" baseline="0" dirty="0">
                <a:solidFill>
                  <a:srgbClr val="000000"/>
                </a:solidFill>
                <a:latin typeface="Arial" panose="020B0604020202020204" pitchFamily="34" charset="0"/>
                <a:ea typeface="ヒラギノ角ゴ Pro W3"/>
              </a:rPr>
              <a:t>The guiding principles for scenario writing are people, activities, contexts and technologies. </a:t>
            </a:r>
          </a:p>
          <a:p>
            <a:pPr marR="0" lvl="0" rtl="0"/>
            <a:r>
              <a:rPr lang="en-US" sz="1600" baseline="0" dirty="0">
                <a:solidFill>
                  <a:srgbClr val="000000"/>
                </a:solidFill>
                <a:latin typeface="Arial" panose="020B0604020202020204" pitchFamily="34" charset="0"/>
                <a:ea typeface="ヒラギノ角ゴ Pro W3"/>
              </a:rPr>
              <a:t>The following example is grounded in a concrete example and in a specific </a:t>
            </a:r>
            <a:r>
              <a:rPr lang="en-US" sz="1600" baseline="0" dirty="0" smtClean="0">
                <a:solidFill>
                  <a:srgbClr val="000000"/>
                </a:solidFill>
                <a:latin typeface="Arial" panose="020B0604020202020204" pitchFamily="34" charset="0"/>
                <a:ea typeface="ヒラギノ角ゴ Pro W3"/>
              </a:rPr>
              <a:t>context; </a:t>
            </a:r>
            <a:r>
              <a:rPr lang="en-US" sz="1600" baseline="0" dirty="0">
                <a:solidFill>
                  <a:srgbClr val="000000"/>
                </a:solidFill>
                <a:latin typeface="Arial" panose="020B0604020202020204" pitchFamily="34" charset="0"/>
                <a:ea typeface="ヒラギノ角ゴ Pro W3"/>
              </a:rPr>
              <a:t>this is still quite conceptual in that it is used to generate ideas and designs. </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Text Box 3"/>
          <p:cNvSpPr txBox="1">
            <a:spLocks noChangeArrowheads="1"/>
          </p:cNvSpPr>
          <p:nvPr/>
        </p:nvSpPr>
        <p:spPr bwMode="auto">
          <a:xfrm>
            <a:off x="641377" y="345030"/>
            <a:ext cx="853440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ts val="0"/>
              </a:spcBef>
              <a:spcAft>
                <a:spcPct val="0"/>
              </a:spcAft>
              <a:buClrTx/>
              <a:buSzTx/>
              <a:buFontTx/>
              <a:buNone/>
              <a:tabLst/>
              <a:defRPr/>
            </a:pPr>
            <a:r>
              <a:rPr kumimoji="0" lang="en-GB" altLang="en-US" sz="3600" b="1" i="0" u="none" strike="noStrike" kern="1200" cap="none" spc="0" normalizeH="0" baseline="0" noProof="0" dirty="0" smtClean="0">
                <a:ln>
                  <a:noFill/>
                </a:ln>
                <a:solidFill>
                  <a:srgbClr val="007BA4"/>
                </a:solidFill>
                <a:effectLst/>
                <a:uLnTx/>
                <a:uFillTx/>
                <a:latin typeface="Arial"/>
                <a:ea typeface="+mn-ea"/>
                <a:cs typeface="Times New Roman" panose="02020603050405020304" pitchFamily="18" charset="0"/>
              </a:rPr>
              <a:t>Figure 3.1 </a:t>
            </a:r>
          </a:p>
          <a:p>
            <a:pPr marL="0" marR="0" lvl="0" indent="0" algn="l" defTabSz="914400" rtl="0" eaLnBrk="0" fontAlgn="base" latinLnBrk="0" hangingPunct="0">
              <a:lnSpc>
                <a:spcPct val="100000"/>
              </a:lnSpc>
              <a:spcBef>
                <a:spcPts val="0"/>
              </a:spcBef>
              <a:spcAft>
                <a:spcPct val="0"/>
              </a:spcAft>
              <a:buClrTx/>
              <a:buSzTx/>
              <a:buFontTx/>
              <a:buNone/>
              <a:tabLst/>
              <a:defRPr/>
            </a:pPr>
            <a:r>
              <a:rPr kumimoji="0" lang="en-US" altLang="en-US" sz="3600" b="1" i="0" u="none" strike="noStrike" kern="1200" cap="none" spc="0" normalizeH="0" baseline="0" noProof="0" dirty="0">
                <a:ln>
                  <a:noFill/>
                </a:ln>
                <a:solidFill>
                  <a:srgbClr val="007BA4"/>
                </a:solidFill>
                <a:effectLst/>
                <a:uLnTx/>
                <a:uFillTx/>
                <a:latin typeface="Arial"/>
                <a:ea typeface="+mn-ea"/>
                <a:cs typeface="Times New Roman" panose="02020603050405020304" pitchFamily="18" charset="0"/>
              </a:rPr>
              <a:t>The double diamond model</a:t>
            </a:r>
            <a:endParaRPr kumimoji="0" lang="en-GB" altLang="en-US" sz="3600" b="1" i="0" u="none" strike="noStrike" kern="1200" cap="none" spc="0" normalizeH="0" baseline="0" noProof="0" dirty="0" smtClean="0">
              <a:ln>
                <a:noFill/>
              </a:ln>
              <a:solidFill>
                <a:srgbClr val="007BA4"/>
              </a:solidFill>
              <a:effectLst/>
              <a:uLnTx/>
              <a:uFillTx/>
              <a:latin typeface="Arial"/>
              <a:ea typeface="+mn-ea"/>
              <a:cs typeface="Times New Roman" panose="02020603050405020304" pitchFamily="18"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50888" y="1714964"/>
            <a:ext cx="7642225" cy="4468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75389160"/>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457200" y="369888"/>
            <a:ext cx="8229600" cy="1143000"/>
          </a:xfrm>
        </p:spPr>
        <p:txBody>
          <a:bodyPr>
            <a:normAutofit fontScale="90000"/>
          </a:bodyPr>
          <a:lstStyle/>
          <a:p>
            <a:pPr marR="0" rtl="0"/>
            <a:r>
              <a:rPr lang="en-US" b="1" baseline="0" dirty="0">
                <a:latin typeface="Arial" panose="020B0604020202020204" pitchFamily="34" charset="0"/>
                <a:ea typeface="ヒラギノ角ゴ Pro W3"/>
              </a:rPr>
              <a:t>Using scenarios example: A </a:t>
            </a:r>
            <a:r>
              <a:rPr lang="en-US" b="1" baseline="0" dirty="0" smtClean="0">
                <a:latin typeface="Arial" panose="020B0604020202020204" pitchFamily="34" charset="0"/>
                <a:ea typeface="ヒラギノ角ゴ Pro W3"/>
              </a:rPr>
              <a:t>home </a:t>
            </a:r>
            <a:r>
              <a:rPr lang="en-US" b="1" baseline="0" dirty="0">
                <a:latin typeface="Arial" panose="020B0604020202020204" pitchFamily="34" charset="0"/>
                <a:ea typeface="ヒラギノ角ゴ Pro W3"/>
              </a:rPr>
              <a:t>information centre (HIC</a:t>
            </a:r>
            <a:r>
              <a:rPr lang="en-US" b="1" baseline="0" dirty="0" smtClean="0">
                <a:latin typeface="Arial" panose="020B0604020202020204" pitchFamily="34" charset="0"/>
                <a:ea typeface="ヒラギノ角ゴ Pro W3"/>
              </a:rPr>
              <a:t>) (1 of 2)</a:t>
            </a:r>
            <a:endParaRPr lang="en-US" b="1" baseline="0" dirty="0">
              <a:latin typeface="Arial" panose="020B0604020202020204" pitchFamily="34" charset="0"/>
              <a:ea typeface="ヒラギノ角ゴ Pro W3"/>
            </a:endParaRPr>
          </a:p>
        </p:txBody>
      </p:sp>
      <p:sp>
        <p:nvSpPr>
          <p:cNvPr id="3" name="Text Placeholder 2"/>
          <p:cNvSpPr>
            <a:spLocks noGrp="1"/>
          </p:cNvSpPr>
          <p:nvPr>
            <p:ph type="body" idx="4294967295"/>
          </p:nvPr>
        </p:nvSpPr>
        <p:spPr>
          <a:xfrm>
            <a:off x="663636" y="1533713"/>
            <a:ext cx="8191440" cy="4787429"/>
          </a:xfrm>
        </p:spPr>
        <p:txBody>
          <a:bodyPr>
            <a:noAutofit/>
          </a:bodyPr>
          <a:lstStyle/>
          <a:p>
            <a:pPr marL="360363" marR="0" lvl="0" indent="-360363" rtl="0"/>
            <a:r>
              <a:rPr lang="en-US" sz="1800" baseline="0" dirty="0">
                <a:solidFill>
                  <a:srgbClr val="000000"/>
                </a:solidFill>
                <a:latin typeface="Arial" panose="020B0604020202020204" pitchFamily="34" charset="0"/>
                <a:ea typeface="ヒラギノ角ゴ Pro W3"/>
              </a:rPr>
              <a:t>P1. Anne is a freelance arts journalist who works mainly from home. She’s writing a piece for a national newspaper about </a:t>
            </a:r>
            <a:r>
              <a:rPr lang="en-US" sz="1800" baseline="0" dirty="0" smtClean="0">
                <a:solidFill>
                  <a:srgbClr val="000000"/>
                </a:solidFill>
                <a:latin typeface="Arial" panose="020B0604020202020204" pitchFamily="34" charset="0"/>
                <a:ea typeface="ヒラギノ角ゴ Pro W3"/>
              </a:rPr>
              <a:t>singer-songwriters </a:t>
            </a:r>
            <a:r>
              <a:rPr lang="en-US" sz="1800" baseline="0" dirty="0">
                <a:solidFill>
                  <a:srgbClr val="000000"/>
                </a:solidFill>
                <a:latin typeface="Arial" panose="020B0604020202020204" pitchFamily="34" charset="0"/>
                <a:ea typeface="ヒラギノ角ゴ Pro W3"/>
              </a:rPr>
              <a:t>and is irritated to find she can’t remember the lyrics of a particular well-known song she wants to quote in her article. She knows the name of the singer and the song title, but beyond that, her memory is failing her.</a:t>
            </a:r>
          </a:p>
          <a:p>
            <a:pPr marL="360363" marR="0" lvl="0" indent="-360363" rtl="0"/>
            <a:r>
              <a:rPr lang="en-US" sz="1800" baseline="0" dirty="0">
                <a:solidFill>
                  <a:srgbClr val="000000"/>
                </a:solidFill>
                <a:latin typeface="Arial" panose="020B0604020202020204" pitchFamily="34" charset="0"/>
                <a:ea typeface="ヒラギノ角ゴ Pro W3"/>
              </a:rPr>
              <a:t>P2. She leaves her desk, hoping a break and a cup of coffee will dispel the block. While in the kitchen, she decides she’ll check the HIC for new messages [1]. While she is doing this, she </a:t>
            </a:r>
            <a:r>
              <a:rPr lang="en-US" sz="1800" baseline="0" dirty="0" smtClean="0">
                <a:solidFill>
                  <a:srgbClr val="000000"/>
                </a:solidFill>
                <a:latin typeface="Arial" panose="020B0604020202020204" pitchFamily="34" charset="0"/>
                <a:ea typeface="ヒラギノ角ゴ Pro W3"/>
              </a:rPr>
              <a:t>realizes that </a:t>
            </a:r>
            <a:r>
              <a:rPr lang="en-US" sz="1800" baseline="0" dirty="0">
                <a:solidFill>
                  <a:srgbClr val="000000"/>
                </a:solidFill>
                <a:latin typeface="Arial" panose="020B0604020202020204" pitchFamily="34" charset="0"/>
                <a:ea typeface="ヒラギノ角ゴ Pro W3"/>
              </a:rPr>
              <a:t>the HIC’s MP3 player [2] can help her out.</a:t>
            </a:r>
          </a:p>
          <a:p>
            <a:pPr marL="360363" indent="-360363"/>
            <a:r>
              <a:rPr lang="en-US" sz="1800" baseline="0" dirty="0">
                <a:solidFill>
                  <a:srgbClr val="000000"/>
                </a:solidFill>
                <a:latin typeface="Arial" panose="020B0604020202020204" pitchFamily="34" charset="0"/>
                <a:ea typeface="ヒラギノ角ゴ Pro W3"/>
              </a:rPr>
              <a:t>She remembers she has downloaded the song [3] she needs at some time in the past two months or </a:t>
            </a:r>
            <a:r>
              <a:rPr lang="en-US" sz="1800" baseline="0" dirty="0" smtClean="0">
                <a:solidFill>
                  <a:srgbClr val="000000"/>
                </a:solidFill>
                <a:latin typeface="Arial" panose="020B0604020202020204" pitchFamily="34" charset="0"/>
                <a:ea typeface="ヒラギノ角ゴ Pro W3"/>
              </a:rPr>
              <a:t>so </a:t>
            </a:r>
            <a:r>
              <a:rPr lang="en-US" sz="1800" baseline="0" dirty="0">
                <a:solidFill>
                  <a:srgbClr val="000000"/>
                </a:solidFill>
                <a:latin typeface="Arial" panose="020B0604020202020204" pitchFamily="34" charset="0"/>
                <a:ea typeface="ヒラギノ角ゴ Pro W3"/>
              </a:rPr>
              <a:t>and knows it’s still in the HIC’s memory [4</a:t>
            </a:r>
            <a:r>
              <a:rPr lang="en-US" sz="1800" baseline="0" dirty="0" smtClean="0">
                <a:solidFill>
                  <a:srgbClr val="000000"/>
                </a:solidFill>
                <a:latin typeface="Arial" panose="020B0604020202020204" pitchFamily="34" charset="0"/>
                <a:ea typeface="ヒラギノ角ゴ Pro W3"/>
              </a:rPr>
              <a:t>].</a:t>
            </a:r>
            <a:endParaRPr lang="en-US" sz="1800" b="1" baseline="0" dirty="0">
              <a:solidFill>
                <a:srgbClr val="000000"/>
              </a:solidFill>
              <a:latin typeface="Arial" panose="020B0604020202020204" pitchFamily="34" charset="0"/>
              <a:ea typeface="ヒラギノ角ゴ Pro W3"/>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457200" y="369888"/>
            <a:ext cx="8229600" cy="1143000"/>
          </a:xfrm>
        </p:spPr>
        <p:txBody>
          <a:bodyPr>
            <a:normAutofit fontScale="90000"/>
          </a:bodyPr>
          <a:lstStyle/>
          <a:p>
            <a:pPr marR="0" rtl="0"/>
            <a:r>
              <a:rPr lang="en-US" b="1" baseline="0" dirty="0">
                <a:latin typeface="Arial" panose="020B0604020202020204" pitchFamily="34" charset="0"/>
                <a:ea typeface="ヒラギノ角ゴ Pro W3"/>
              </a:rPr>
              <a:t>Using scenarios example: A </a:t>
            </a:r>
            <a:r>
              <a:rPr lang="en-US" b="1" baseline="0" dirty="0" smtClean="0">
                <a:latin typeface="Arial" panose="020B0604020202020204" pitchFamily="34" charset="0"/>
                <a:ea typeface="ヒラギノ角ゴ Pro W3"/>
              </a:rPr>
              <a:t>home </a:t>
            </a:r>
            <a:r>
              <a:rPr lang="en-US" b="1" baseline="0" dirty="0">
                <a:latin typeface="Arial" panose="020B0604020202020204" pitchFamily="34" charset="0"/>
                <a:ea typeface="ヒラギノ角ゴ Pro W3"/>
              </a:rPr>
              <a:t>information centre (HIC</a:t>
            </a:r>
            <a:r>
              <a:rPr lang="en-US" b="1" baseline="0" dirty="0" smtClean="0">
                <a:latin typeface="Arial" panose="020B0604020202020204" pitchFamily="34" charset="0"/>
                <a:ea typeface="ヒラギノ角ゴ Pro W3"/>
              </a:rPr>
              <a:t>) (2 of 2)</a:t>
            </a:r>
            <a:endParaRPr lang="en-US" b="1" baseline="0" dirty="0">
              <a:latin typeface="Arial" panose="020B0604020202020204" pitchFamily="34" charset="0"/>
              <a:ea typeface="ヒラギノ角ゴ Pro W3"/>
            </a:endParaRPr>
          </a:p>
        </p:txBody>
      </p:sp>
      <p:sp>
        <p:nvSpPr>
          <p:cNvPr id="3" name="Text Placeholder 2"/>
          <p:cNvSpPr>
            <a:spLocks noGrp="1"/>
          </p:cNvSpPr>
          <p:nvPr>
            <p:ph type="body" idx="4294967295"/>
          </p:nvPr>
        </p:nvSpPr>
        <p:spPr>
          <a:xfrm>
            <a:off x="663636" y="1533713"/>
            <a:ext cx="8191440" cy="4787429"/>
          </a:xfrm>
        </p:spPr>
        <p:txBody>
          <a:bodyPr>
            <a:noAutofit/>
          </a:bodyPr>
          <a:lstStyle/>
          <a:p>
            <a:pPr marL="360363" lvl="0" indent="-360363"/>
            <a:r>
              <a:rPr lang="en-US" sz="1800" b="1" baseline="0" dirty="0" smtClean="0">
                <a:solidFill>
                  <a:srgbClr val="000000"/>
                </a:solidFill>
                <a:latin typeface="Arial" panose="020B0604020202020204" pitchFamily="34" charset="0"/>
                <a:ea typeface="ヒラギノ角ゴ Pro W3"/>
              </a:rPr>
              <a:t>Notes </a:t>
            </a:r>
            <a:r>
              <a:rPr lang="en-US" sz="1800" b="1" baseline="0" dirty="0">
                <a:solidFill>
                  <a:srgbClr val="000000"/>
                </a:solidFill>
                <a:latin typeface="Arial" panose="020B0604020202020204" pitchFamily="34" charset="0"/>
                <a:ea typeface="ヒラギノ角ゴ Pro W3"/>
              </a:rPr>
              <a:t>to scenario </a:t>
            </a:r>
            <a:r>
              <a:rPr lang="en-US" sz="1800" b="1" baseline="0" dirty="0" smtClean="0">
                <a:solidFill>
                  <a:srgbClr val="000000"/>
                </a:solidFill>
                <a:latin typeface="Arial" panose="020B0604020202020204" pitchFamily="34" charset="0"/>
                <a:ea typeface="ヒラギノ角ゴ Pro W3"/>
              </a:rPr>
              <a:t>MP3/01:</a:t>
            </a:r>
            <a:endParaRPr lang="en-US" sz="1800" b="1" baseline="0" dirty="0">
              <a:solidFill>
                <a:srgbClr val="000000"/>
              </a:solidFill>
              <a:latin typeface="Arial" panose="020B0604020202020204" pitchFamily="34" charset="0"/>
              <a:ea typeface="ヒラギノ角ゴ Pro W3"/>
            </a:endParaRPr>
          </a:p>
          <a:p>
            <a:pPr lvl="1">
              <a:buFont typeface="Arial" panose="020B0604020202020204" pitchFamily="34" charset="0"/>
              <a:buChar char="–"/>
            </a:pPr>
            <a:r>
              <a:rPr lang="en-US" sz="1800" baseline="0" dirty="0" smtClean="0">
                <a:solidFill>
                  <a:srgbClr val="000000"/>
                </a:solidFill>
                <a:latin typeface="Arial" panose="020B0604020202020204" pitchFamily="34" charset="0"/>
                <a:ea typeface="ヒラギノ角ゴ Pro W3"/>
              </a:rPr>
              <a:t>Checking </a:t>
            </a:r>
            <a:r>
              <a:rPr lang="en-US" sz="1800" baseline="0" dirty="0">
                <a:solidFill>
                  <a:srgbClr val="000000"/>
                </a:solidFill>
                <a:latin typeface="Arial" panose="020B0604020202020204" pitchFamily="34" charset="0"/>
                <a:ea typeface="ヒラギノ角ゴ Pro W3"/>
              </a:rPr>
              <a:t>messages is peripheral to the MP3 </a:t>
            </a:r>
            <a:r>
              <a:rPr lang="en-US" sz="1800" baseline="0" dirty="0" smtClean="0">
                <a:solidFill>
                  <a:srgbClr val="000000"/>
                </a:solidFill>
                <a:latin typeface="Arial" panose="020B0604020202020204" pitchFamily="34" charset="0"/>
                <a:ea typeface="ヒラギノ角ゴ Pro W3"/>
              </a:rPr>
              <a:t>domain </a:t>
            </a:r>
            <a:r>
              <a:rPr lang="en-US" sz="1800" baseline="0" dirty="0">
                <a:solidFill>
                  <a:srgbClr val="000000"/>
                </a:solidFill>
                <a:latin typeface="Arial" panose="020B0604020202020204" pitchFamily="34" charset="0"/>
                <a:ea typeface="ヒラギノ角ゴ Pro W3"/>
              </a:rPr>
              <a:t>but it is interesting to consider how MP3-related activities fit in with other domains of the HIC. Multiple screen objects will soon start to compete with each other for screen space.</a:t>
            </a:r>
          </a:p>
          <a:p>
            <a:pPr lvl="1">
              <a:buFont typeface="Arial" panose="020B0604020202020204" pitchFamily="34" charset="0"/>
              <a:buChar char="–"/>
            </a:pPr>
            <a:r>
              <a:rPr lang="en-US" sz="1800" baseline="0" dirty="0" smtClean="0">
                <a:solidFill>
                  <a:srgbClr val="000000"/>
                </a:solidFill>
                <a:latin typeface="Arial" panose="020B0604020202020204" pitchFamily="34" charset="0"/>
                <a:ea typeface="ヒラギノ角ゴ Pro W3"/>
              </a:rPr>
              <a:t>‘MP3 </a:t>
            </a:r>
            <a:r>
              <a:rPr lang="en-US" sz="1800" baseline="0" dirty="0">
                <a:solidFill>
                  <a:srgbClr val="000000"/>
                </a:solidFill>
                <a:latin typeface="Arial" panose="020B0604020202020204" pitchFamily="34" charset="0"/>
                <a:ea typeface="ヒラギノ角ゴ Pro W3"/>
              </a:rPr>
              <a:t>player’ is meant here in the general sense of the MP3 domain – that is, all the functions relating to </a:t>
            </a:r>
            <a:r>
              <a:rPr lang="en-US" sz="1800" baseline="0" dirty="0" smtClean="0">
                <a:solidFill>
                  <a:srgbClr val="000000"/>
                </a:solidFill>
                <a:latin typeface="Arial" panose="020B0604020202020204" pitchFamily="34" charset="0"/>
                <a:ea typeface="ヒラギノ角ゴ Pro W3"/>
              </a:rPr>
              <a:t>MP3.</a:t>
            </a:r>
            <a:endParaRPr lang="en-US" sz="1800" baseline="0" dirty="0">
              <a:solidFill>
                <a:srgbClr val="000000"/>
              </a:solidFill>
              <a:latin typeface="Arial" panose="020B0604020202020204" pitchFamily="34" charset="0"/>
              <a:ea typeface="ヒラギノ角ゴ Pro W3"/>
            </a:endParaRPr>
          </a:p>
          <a:p>
            <a:pPr lvl="1">
              <a:buFont typeface="Arial" panose="020B0604020202020204" pitchFamily="34" charset="0"/>
              <a:buChar char="–"/>
            </a:pPr>
            <a:r>
              <a:rPr lang="en-US" sz="1800" dirty="0" smtClean="0"/>
              <a:t>How </a:t>
            </a:r>
            <a:r>
              <a:rPr lang="en-US" sz="1800" dirty="0"/>
              <a:t>she has done this is not described here – but see scenario MP3/02 for a more detailed account of this activity.</a:t>
            </a:r>
          </a:p>
          <a:p>
            <a:pPr lvl="1">
              <a:buFont typeface="Arial" panose="020B0604020202020204" pitchFamily="34" charset="0"/>
              <a:buChar char="–"/>
            </a:pPr>
            <a:r>
              <a:rPr lang="en-US" sz="1800" dirty="0" smtClean="0"/>
              <a:t>The </a:t>
            </a:r>
            <a:r>
              <a:rPr lang="en-US" sz="1800" dirty="0"/>
              <a:t>question of how the HIC stores MP3 and other files is a significant one. One of the popular features of the MP3 format is the ease with which files can be shuffled from one platform to another; this will involve frequent use of saving, copying, deleting and other functions. This may imply the need for some sort of ‘File </a:t>
            </a:r>
            <a:r>
              <a:rPr lang="en-US" sz="1800" dirty="0" smtClean="0"/>
              <a:t>Manager</a:t>
            </a:r>
            <a:r>
              <a:rPr lang="en-US" sz="1800" dirty="0"/>
              <a:t>’ function in the HIC (cf. scenarios MP3/02, /03, /04</a:t>
            </a:r>
            <a:r>
              <a:rPr lang="en-US" sz="1800" dirty="0" smtClean="0"/>
              <a:t>)</a:t>
            </a:r>
            <a:r>
              <a:rPr lang="en-US" sz="1800" baseline="0" dirty="0" smtClean="0">
                <a:solidFill>
                  <a:srgbClr val="000000"/>
                </a:solidFill>
                <a:latin typeface="Arial" panose="020B0604020202020204" pitchFamily="34" charset="0"/>
                <a:ea typeface="ヒラギノ角ゴ Pro W3"/>
              </a:rPr>
              <a:t>.</a:t>
            </a:r>
            <a:endParaRPr lang="en-US" sz="1800" baseline="0" dirty="0">
              <a:solidFill>
                <a:srgbClr val="000000"/>
              </a:solidFill>
              <a:latin typeface="Arial" panose="020B0604020202020204" pitchFamily="34" charset="0"/>
              <a:ea typeface="ヒラギノ角ゴ Pro W3"/>
            </a:endParaRPr>
          </a:p>
          <a:p>
            <a:pPr lvl="0">
              <a:buFont typeface="Arial" panose="020B0604020202020204" pitchFamily="34" charset="0"/>
              <a:buChar char="–"/>
            </a:pPr>
            <a:endParaRPr lang="en-US" sz="1600" baseline="0" dirty="0">
              <a:solidFill>
                <a:srgbClr val="000000"/>
              </a:solidFill>
              <a:latin typeface="Arial" panose="020B0604020202020204" pitchFamily="34" charset="0"/>
              <a:ea typeface="ヒラギノ角ゴ Pro W3"/>
            </a:endParaRPr>
          </a:p>
        </p:txBody>
      </p:sp>
    </p:spTree>
    <p:extLst>
      <p:ext uri="{BB962C8B-B14F-4D97-AF65-F5344CB8AC3E}">
        <p14:creationId xmlns:p14="http://schemas.microsoft.com/office/powerpoint/2010/main" val="346353427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457200" y="323420"/>
            <a:ext cx="8229600" cy="701228"/>
          </a:xfrm>
        </p:spPr>
        <p:txBody>
          <a:bodyPr>
            <a:normAutofit/>
          </a:bodyPr>
          <a:lstStyle/>
          <a:p>
            <a:pPr marR="0" rtl="0"/>
            <a:r>
              <a:rPr lang="en-US" b="1" baseline="0" dirty="0">
                <a:latin typeface="Arial" panose="020B0604020202020204" pitchFamily="34" charset="0"/>
                <a:ea typeface="ヒラギノ角ゴ Pro W3"/>
              </a:rPr>
              <a:t>Cross-referencing scenario types</a:t>
            </a:r>
          </a:p>
        </p:txBody>
      </p:sp>
      <p:sp>
        <p:nvSpPr>
          <p:cNvPr id="3" name="Text Placeholder 2"/>
          <p:cNvSpPr>
            <a:spLocks noGrp="1"/>
          </p:cNvSpPr>
          <p:nvPr>
            <p:ph type="body" idx="4294967295"/>
          </p:nvPr>
        </p:nvSpPr>
        <p:spPr>
          <a:xfrm>
            <a:off x="653644" y="1402675"/>
            <a:ext cx="8229600" cy="4895528"/>
          </a:xfrm>
        </p:spPr>
        <p:txBody>
          <a:bodyPr>
            <a:noAutofit/>
          </a:bodyPr>
          <a:lstStyle/>
          <a:p>
            <a:pPr marL="360363" marR="0" lvl="0" indent="-360363" rtl="0"/>
            <a:r>
              <a:rPr lang="en-US" sz="2800" baseline="0" dirty="0">
                <a:solidFill>
                  <a:srgbClr val="000000"/>
                </a:solidFill>
                <a:latin typeface="Arial" panose="020B0604020202020204" pitchFamily="34" charset="0"/>
                <a:ea typeface="ヒラギノ角ゴ Pro W3"/>
              </a:rPr>
              <a:t>Another aspect of documentation that is useful is to cross-reference the stories to the conceptual scenarios, through the concrete examples and finally to the use cases. </a:t>
            </a:r>
          </a:p>
          <a:p>
            <a:pPr marL="360363" marR="0" lvl="0" indent="-360363" rtl="0"/>
            <a:r>
              <a:rPr lang="en-US" sz="2800" baseline="0" dirty="0">
                <a:solidFill>
                  <a:srgbClr val="000000"/>
                </a:solidFill>
                <a:latin typeface="Arial" panose="020B0604020202020204" pitchFamily="34" charset="0"/>
                <a:ea typeface="ヒラギノ角ゴ Pro W3"/>
              </a:rPr>
              <a:t>A simple Web-based system can be developed.</a:t>
            </a:r>
          </a:p>
          <a:p>
            <a:pPr marL="360363" marR="0" lvl="0" indent="-360363" rtl="0"/>
            <a:r>
              <a:rPr lang="en-US" sz="2800" baseline="0" dirty="0">
                <a:solidFill>
                  <a:srgbClr val="000000"/>
                </a:solidFill>
                <a:latin typeface="Arial" panose="020B0604020202020204" pitchFamily="34" charset="0"/>
                <a:ea typeface="ヒラギノ角ゴ Pro W3"/>
              </a:rPr>
              <a:t>Other researchers have suggested similar ideas that capture the multiple views necessary to see how scenarios and claims work together to provide a rich understanding of how a design finished as it did.</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457200" y="380570"/>
            <a:ext cx="8229600" cy="557212"/>
          </a:xfrm>
        </p:spPr>
        <p:txBody>
          <a:bodyPr/>
          <a:lstStyle/>
          <a:p>
            <a:pPr marR="0" rtl="0"/>
            <a:r>
              <a:rPr lang="en-US" b="1" baseline="0" dirty="0">
                <a:latin typeface="Arial" panose="020B0604020202020204" pitchFamily="34" charset="0"/>
                <a:ea typeface="ヒラギノ角ゴ Pro W3"/>
              </a:rPr>
              <a:t>Summary </a:t>
            </a:r>
          </a:p>
        </p:txBody>
      </p:sp>
      <p:sp>
        <p:nvSpPr>
          <p:cNvPr id="3" name="Text Placeholder 2"/>
          <p:cNvSpPr>
            <a:spLocks noGrp="1"/>
          </p:cNvSpPr>
          <p:nvPr>
            <p:ph type="body" idx="4294967295"/>
          </p:nvPr>
        </p:nvSpPr>
        <p:spPr>
          <a:xfrm>
            <a:off x="665096" y="1438604"/>
            <a:ext cx="8229600" cy="4787429"/>
          </a:xfrm>
        </p:spPr>
        <p:txBody>
          <a:bodyPr>
            <a:normAutofit fontScale="55000" lnSpcReduction="20000"/>
          </a:bodyPr>
          <a:lstStyle/>
          <a:p>
            <a:pPr marR="0" lvl="0" rtl="0">
              <a:lnSpc>
                <a:spcPct val="120000"/>
              </a:lnSpc>
            </a:pPr>
            <a:r>
              <a:rPr lang="en-US" baseline="0" dirty="0">
                <a:solidFill>
                  <a:srgbClr val="000000"/>
                </a:solidFill>
                <a:latin typeface="Arial" panose="020B0604020202020204" pitchFamily="34" charset="0"/>
                <a:ea typeface="ヒラギノ角ゴ Pro W3"/>
              </a:rPr>
              <a:t>The design of interactive systems is concerned with people, the activities they are undertaking, the contexts of those activities and the technologies that are used. </a:t>
            </a:r>
          </a:p>
          <a:p>
            <a:pPr marR="0" lvl="0" rtl="0">
              <a:lnSpc>
                <a:spcPct val="120000"/>
              </a:lnSpc>
            </a:pPr>
            <a:r>
              <a:rPr lang="en-US" baseline="0" dirty="0">
                <a:solidFill>
                  <a:srgbClr val="000000"/>
                </a:solidFill>
                <a:latin typeface="Arial" panose="020B0604020202020204" pitchFamily="34" charset="0"/>
                <a:ea typeface="ヒラギノ角ゴ Pro W3"/>
              </a:rPr>
              <a:t>This presentation has introduced the main elements of design – understanding, envisionment, design and evaluation</a:t>
            </a:r>
            <a:r>
              <a:rPr lang="en-US" dirty="0">
                <a:solidFill>
                  <a:srgbClr val="000000"/>
                </a:solidFill>
                <a:latin typeface="Arial" panose="020B0604020202020204" pitchFamily="34" charset="0"/>
                <a:ea typeface="ヒラギノ角ゴ Pro W3"/>
              </a:rPr>
              <a:t> </a:t>
            </a:r>
            <a:r>
              <a:rPr lang="en-US" baseline="0" dirty="0">
                <a:solidFill>
                  <a:srgbClr val="000000"/>
                </a:solidFill>
                <a:latin typeface="Arial" panose="020B0604020202020204" pitchFamily="34" charset="0"/>
                <a:ea typeface="ヒラギノ角ゴ Pro W3"/>
              </a:rPr>
              <a:t>and how </a:t>
            </a:r>
            <a:r>
              <a:rPr lang="en-US" b="1" baseline="0" dirty="0">
                <a:latin typeface="Arial" panose="020B0604020202020204" pitchFamily="34" charset="0"/>
                <a:ea typeface="ヒラギノ角ゴ Pro W3"/>
              </a:rPr>
              <a:t>scenario-based design </a:t>
            </a:r>
            <a:r>
              <a:rPr lang="en-US" baseline="0" dirty="0">
                <a:solidFill>
                  <a:srgbClr val="000000"/>
                </a:solidFill>
                <a:latin typeface="Arial" panose="020B0604020202020204" pitchFamily="34" charset="0"/>
                <a:ea typeface="ヒラギノ角ゴ Pro W3"/>
              </a:rPr>
              <a:t>and </a:t>
            </a:r>
            <a:r>
              <a:rPr lang="en-US" b="1" baseline="0" dirty="0">
                <a:latin typeface="Arial" panose="020B0604020202020204" pitchFamily="34" charset="0"/>
                <a:ea typeface="ヒラギノ角ゴ Pro W3"/>
              </a:rPr>
              <a:t>the development of personas </a:t>
            </a:r>
            <a:r>
              <a:rPr lang="en-US" baseline="0" dirty="0">
                <a:solidFill>
                  <a:srgbClr val="000000"/>
                </a:solidFill>
                <a:latin typeface="Arial" panose="020B0604020202020204" pitchFamily="34" charset="0"/>
                <a:ea typeface="ヒラギノ角ゴ Pro W3"/>
              </a:rPr>
              <a:t>can be used to guide the designer. </a:t>
            </a:r>
          </a:p>
          <a:p>
            <a:pPr marR="0" lvl="0" rtl="0">
              <a:lnSpc>
                <a:spcPct val="120000"/>
              </a:lnSpc>
            </a:pPr>
            <a:r>
              <a:rPr lang="en-US" baseline="0" dirty="0">
                <a:solidFill>
                  <a:srgbClr val="000000"/>
                </a:solidFill>
                <a:latin typeface="Arial" panose="020B0604020202020204" pitchFamily="34" charset="0"/>
                <a:ea typeface="ヒラギノ角ゴ Pro W3"/>
              </a:rPr>
              <a:t>Scenarios and their different uses in this process have been explored.</a:t>
            </a:r>
          </a:p>
          <a:p>
            <a:pPr marR="0" lvl="0" rtl="0">
              <a:lnSpc>
                <a:spcPct val="120000"/>
              </a:lnSpc>
            </a:pPr>
            <a:r>
              <a:rPr lang="en-US" baseline="0" dirty="0">
                <a:solidFill>
                  <a:srgbClr val="000000"/>
                </a:solidFill>
                <a:latin typeface="Arial" panose="020B0604020202020204" pitchFamily="34" charset="0"/>
                <a:ea typeface="ヒラギノ角ゴ Pro W3"/>
              </a:rPr>
              <a:t>Scenarios are stories about the interactions </a:t>
            </a:r>
            <a:r>
              <a:rPr lang="en-US" baseline="0" dirty="0" smtClean="0">
                <a:solidFill>
                  <a:srgbClr val="000000"/>
                </a:solidFill>
                <a:latin typeface="Arial" panose="020B0604020202020204" pitchFamily="34" charset="0"/>
                <a:ea typeface="ヒラギノ角ゴ Pro W3"/>
              </a:rPr>
              <a:t>amongst </a:t>
            </a:r>
            <a:r>
              <a:rPr lang="en-US" baseline="0" dirty="0">
                <a:solidFill>
                  <a:srgbClr val="000000"/>
                </a:solidFill>
                <a:latin typeface="Arial" panose="020B0604020202020204" pitchFamily="34" charset="0"/>
                <a:ea typeface="ヒラギノ角ゴ Pro W3"/>
              </a:rPr>
              <a:t>people, activities, contexts and technologies.</a:t>
            </a:r>
          </a:p>
          <a:p>
            <a:pPr marR="0" lvl="0" rtl="0">
              <a:lnSpc>
                <a:spcPct val="120000"/>
              </a:lnSpc>
            </a:pPr>
            <a:r>
              <a:rPr lang="en-US" baseline="0" dirty="0">
                <a:solidFill>
                  <a:srgbClr val="000000"/>
                </a:solidFill>
                <a:latin typeface="Arial" panose="020B0604020202020204" pitchFamily="34" charset="0"/>
                <a:ea typeface="ヒラギノ角ゴ Pro W3"/>
              </a:rPr>
              <a:t>Scenarios offer an effective way of exploring and representing activities, enabling the designer to generate ideas, consider solutions and communicate with others.</a:t>
            </a:r>
          </a:p>
          <a:p>
            <a:pPr marR="0" lvl="0" rtl="0">
              <a:lnSpc>
                <a:spcPct val="120000"/>
              </a:lnSpc>
            </a:pPr>
            <a:r>
              <a:rPr lang="en-US" baseline="0" dirty="0">
                <a:solidFill>
                  <a:srgbClr val="000000"/>
                </a:solidFill>
                <a:latin typeface="Arial" panose="020B0604020202020204" pitchFamily="34" charset="0"/>
                <a:ea typeface="ヒラギノ角ゴ Pro W3"/>
              </a:rPr>
              <a:t>Scenarios are used throughout the design process and, as use cases, form part of the formal specification of the system.</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457200" y="250709"/>
            <a:ext cx="8229600" cy="845244"/>
          </a:xfrm>
        </p:spPr>
        <p:txBody>
          <a:bodyPr/>
          <a:lstStyle/>
          <a:p>
            <a:r>
              <a:rPr lang="en-US" b="1" dirty="0"/>
              <a:t>Our view of UX design</a:t>
            </a:r>
          </a:p>
        </p:txBody>
      </p:sp>
      <p:sp>
        <p:nvSpPr>
          <p:cNvPr id="3" name="Text Placeholder 2"/>
          <p:cNvSpPr>
            <a:spLocks noGrp="1"/>
          </p:cNvSpPr>
          <p:nvPr>
            <p:ph type="body" idx="4294967295"/>
          </p:nvPr>
        </p:nvSpPr>
        <p:spPr>
          <a:xfrm>
            <a:off x="677912" y="1430932"/>
            <a:ext cx="8177163" cy="4852988"/>
          </a:xfrm>
        </p:spPr>
        <p:txBody>
          <a:bodyPr>
            <a:normAutofit fontScale="70000" lnSpcReduction="20000"/>
          </a:bodyPr>
          <a:lstStyle/>
          <a:p>
            <a:pPr lvl="0">
              <a:lnSpc>
                <a:spcPct val="120000"/>
              </a:lnSpc>
            </a:pPr>
            <a:r>
              <a:rPr lang="en-US" sz="3100" dirty="0">
                <a:solidFill>
                  <a:srgbClr val="000000"/>
                </a:solidFill>
                <a:latin typeface="Arial" panose="020B0604020202020204" pitchFamily="34" charset="0"/>
                <a:ea typeface="ヒラギノ角ゴ Pro W3"/>
              </a:rPr>
              <a:t>We characterize the overall design process in terms of the four activities understanding, envisionment, design and evaluation:</a:t>
            </a:r>
          </a:p>
          <a:p>
            <a:pPr lvl="1">
              <a:lnSpc>
                <a:spcPct val="120000"/>
              </a:lnSpc>
              <a:buFont typeface="Arial" panose="020B0604020202020204" pitchFamily="34" charset="0"/>
              <a:buChar char="–"/>
            </a:pPr>
            <a:r>
              <a:rPr lang="en-US" sz="3100" dirty="0">
                <a:latin typeface="Arial" panose="020B0604020202020204" pitchFamily="34" charset="0"/>
                <a:ea typeface="ヒラギノ角ゴ Pro W3"/>
              </a:rPr>
              <a:t>Evaluation is central to designing interactive systems. Everything gets evaluated at every step of the process.</a:t>
            </a:r>
          </a:p>
          <a:p>
            <a:pPr lvl="1">
              <a:lnSpc>
                <a:spcPct val="120000"/>
              </a:lnSpc>
              <a:spcBef>
                <a:spcPts val="1200"/>
              </a:spcBef>
              <a:buFont typeface="Arial" panose="020B0604020202020204" pitchFamily="34" charset="0"/>
              <a:buChar char="–"/>
            </a:pPr>
            <a:r>
              <a:rPr lang="en-US" sz="3100" dirty="0">
                <a:latin typeface="Arial" panose="020B0604020202020204" pitchFamily="34" charset="0"/>
                <a:ea typeface="ヒラギノ角ゴ Pro W3"/>
              </a:rPr>
              <a:t>The process can start at any point – sometimes there is a conceptual design in place, sometimes we start with a </a:t>
            </a:r>
            <a:r>
              <a:rPr lang="en-US" sz="3100" dirty="0" smtClean="0">
                <a:latin typeface="Arial" panose="020B0604020202020204" pitchFamily="34" charset="0"/>
                <a:ea typeface="ヒラギノ角ゴ Pro W3"/>
              </a:rPr>
              <a:t>prototype and </a:t>
            </a:r>
            <a:r>
              <a:rPr lang="en-US" sz="3100" dirty="0">
                <a:latin typeface="Arial" panose="020B0604020202020204" pitchFamily="34" charset="0"/>
                <a:ea typeface="ヒラギノ角ゴ Pro W3"/>
              </a:rPr>
              <a:t>sometimes we start with requirements.</a:t>
            </a:r>
          </a:p>
          <a:p>
            <a:pPr lvl="1">
              <a:lnSpc>
                <a:spcPct val="120000"/>
              </a:lnSpc>
              <a:spcBef>
                <a:spcPts val="1200"/>
              </a:spcBef>
              <a:buFont typeface="Arial" panose="020B0604020202020204" pitchFamily="34" charset="0"/>
              <a:buChar char="–"/>
            </a:pPr>
            <a:r>
              <a:rPr lang="en-US" sz="3100" dirty="0">
                <a:latin typeface="Arial" panose="020B0604020202020204" pitchFamily="34" charset="0"/>
                <a:ea typeface="ヒラギノ角ゴ Pro W3"/>
              </a:rPr>
              <a:t>The activities can happen in any order, for example requirements might be </a:t>
            </a:r>
            <a:r>
              <a:rPr lang="en-US" sz="3100" dirty="0" smtClean="0">
                <a:latin typeface="Arial" panose="020B0604020202020204" pitchFamily="34" charset="0"/>
                <a:ea typeface="ヒラギノ角ゴ Pro W3"/>
              </a:rPr>
              <a:t>evaluated, a </a:t>
            </a:r>
            <a:r>
              <a:rPr lang="en-US" sz="3100" dirty="0">
                <a:latin typeface="Arial" panose="020B0604020202020204" pitchFamily="34" charset="0"/>
                <a:ea typeface="ヒラギノ角ゴ Pro W3"/>
              </a:rPr>
              <a:t>prototype </a:t>
            </a:r>
            <a:r>
              <a:rPr lang="en-US" sz="3100" dirty="0" smtClean="0">
                <a:latin typeface="Arial" panose="020B0604020202020204" pitchFamily="34" charset="0"/>
                <a:ea typeface="ヒラギノ角ゴ Pro W3"/>
              </a:rPr>
              <a:t>might be built </a:t>
            </a:r>
            <a:r>
              <a:rPr lang="en-US" sz="3100" dirty="0">
                <a:latin typeface="Arial" panose="020B0604020202020204" pitchFamily="34" charset="0"/>
                <a:ea typeface="ヒラギノ角ゴ Pro W3"/>
              </a:rPr>
              <a:t>and evaluated and some aspect of a physical design might then be identified.</a:t>
            </a:r>
            <a:endParaRPr lang="en-US" sz="3100" baseline="-25000" dirty="0">
              <a:latin typeface="Arial" panose="020B0604020202020204" pitchFamily="34" charset="0"/>
              <a:ea typeface="ヒラギノ角ゴ Pro W3"/>
            </a:endParaRPr>
          </a:p>
          <a:p>
            <a:endParaRPr lang="en-US" dirty="0"/>
          </a:p>
        </p:txBody>
      </p:sp>
    </p:spTree>
    <p:extLst>
      <p:ext uri="{BB962C8B-B14F-4D97-AF65-F5344CB8AC3E}">
        <p14:creationId xmlns:p14="http://schemas.microsoft.com/office/powerpoint/2010/main" val="15343444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457200" y="384786"/>
            <a:ext cx="8229600" cy="557212"/>
          </a:xfrm>
        </p:spPr>
        <p:txBody>
          <a:bodyPr/>
          <a:lstStyle/>
          <a:p>
            <a:pPr marR="0" rtl="0"/>
            <a:r>
              <a:rPr lang="en-US" b="1" baseline="0" dirty="0">
                <a:latin typeface="Arial" panose="020B0604020202020204" pitchFamily="34" charset="0"/>
                <a:ea typeface="ヒラギノ角ゴ Pro W3"/>
              </a:rPr>
              <a:t>Understanding</a:t>
            </a:r>
          </a:p>
        </p:txBody>
      </p:sp>
      <p:sp>
        <p:nvSpPr>
          <p:cNvPr id="3" name="Text Placeholder 2"/>
          <p:cNvSpPr>
            <a:spLocks noGrp="1"/>
          </p:cNvSpPr>
          <p:nvPr>
            <p:ph type="body" idx="4294967295"/>
          </p:nvPr>
        </p:nvSpPr>
        <p:spPr>
          <a:xfrm>
            <a:off x="662880" y="1393500"/>
            <a:ext cx="8229600" cy="4525963"/>
          </a:xfrm>
        </p:spPr>
        <p:txBody>
          <a:bodyPr>
            <a:normAutofit fontScale="85000" lnSpcReduction="10000"/>
          </a:bodyPr>
          <a:lstStyle/>
          <a:p>
            <a:pPr marR="0" lvl="0" rtl="0">
              <a:lnSpc>
                <a:spcPct val="110000"/>
              </a:lnSpc>
            </a:pPr>
            <a:r>
              <a:rPr lang="en-US" baseline="0" dirty="0">
                <a:solidFill>
                  <a:srgbClr val="000000"/>
                </a:solidFill>
                <a:latin typeface="Arial" panose="020B0604020202020204" pitchFamily="34" charset="0"/>
                <a:ea typeface="ヒラギノ角ゴ Pro W3"/>
              </a:rPr>
              <a:t>Understanding is concerned with what the system has to do, what it has to be like and how it has to fit in with other </a:t>
            </a:r>
            <a:r>
              <a:rPr lang="en-US" baseline="0" dirty="0" smtClean="0">
                <a:solidFill>
                  <a:srgbClr val="000000"/>
                </a:solidFill>
                <a:latin typeface="Arial" panose="020B0604020202020204" pitchFamily="34" charset="0"/>
                <a:ea typeface="ヒラギノ角ゴ Pro W3"/>
              </a:rPr>
              <a:t>things, </a:t>
            </a:r>
            <a:r>
              <a:rPr lang="en-US" baseline="0" dirty="0">
                <a:solidFill>
                  <a:srgbClr val="000000"/>
                </a:solidFill>
                <a:latin typeface="Arial" panose="020B0604020202020204" pitchFamily="34" charset="0"/>
                <a:ea typeface="ヒラギノ角ゴ Pro W3"/>
              </a:rPr>
              <a:t>with the requirements of the product, system or service. </a:t>
            </a:r>
          </a:p>
          <a:p>
            <a:pPr marR="0" lvl="0" rtl="0">
              <a:lnSpc>
                <a:spcPct val="110000"/>
              </a:lnSpc>
            </a:pPr>
            <a:r>
              <a:rPr lang="en-US" baseline="0" dirty="0">
                <a:solidFill>
                  <a:srgbClr val="000000"/>
                </a:solidFill>
                <a:latin typeface="Arial" panose="020B0604020202020204" pitchFamily="34" charset="0"/>
                <a:ea typeface="ヒラギノ角ゴ Pro W3"/>
              </a:rPr>
              <a:t>Designers need to research the range of people, activities and contexts relevant to the domain they are investigating so that they can understand the requirements of the system they are developing. </a:t>
            </a:r>
          </a:p>
          <a:p>
            <a:pPr marR="0" lvl="0" rtl="0">
              <a:lnSpc>
                <a:spcPct val="110000"/>
              </a:lnSpc>
            </a:pPr>
            <a:r>
              <a:rPr lang="en-US" baseline="0" dirty="0">
                <a:solidFill>
                  <a:srgbClr val="000000"/>
                </a:solidFill>
                <a:latin typeface="Arial" panose="020B0604020202020204" pitchFamily="34" charset="0"/>
                <a:ea typeface="ヒラギノ角ゴ Pro W3"/>
              </a:rPr>
              <a:t>They need to understand the opportunities and constraints provided by technologies. </a:t>
            </a:r>
          </a:p>
        </p:txBody>
      </p:sp>
    </p:spTree>
  </p:cSld>
  <p:clrMapOvr>
    <a:masterClrMapping/>
  </p:clrMapOvr>
</p:sld>
</file>

<file path=ppt/theme/theme1.xml><?xml version="1.0" encoding="utf-8"?>
<a:theme xmlns:a="http://schemas.openxmlformats.org/drawingml/2006/main" name="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2071</TotalTime>
  <Words>8536</Words>
  <Application>Microsoft Office PowerPoint</Application>
  <PresentationFormat>On-screen Show (4:3)</PresentationFormat>
  <Paragraphs>469</Paragraphs>
  <Slides>73</Slides>
  <Notes>18</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73</vt:i4>
      </vt:variant>
    </vt:vector>
  </HeadingPairs>
  <TitlesOfParts>
    <vt:vector size="82" baseType="lpstr">
      <vt:lpstr>MS PGothic</vt:lpstr>
      <vt:lpstr>Arial</vt:lpstr>
      <vt:lpstr>Calibri</vt:lpstr>
      <vt:lpstr>Times</vt:lpstr>
      <vt:lpstr>Times New Roman</vt:lpstr>
      <vt:lpstr>Verdana</vt:lpstr>
      <vt:lpstr>ヒラギノ角ゴ Pro W3</vt:lpstr>
      <vt:lpstr>2_Default Design</vt:lpstr>
      <vt:lpstr>1_Default Design</vt:lpstr>
      <vt:lpstr>PowerPoint Presentation</vt:lpstr>
      <vt:lpstr>Contents</vt:lpstr>
      <vt:lpstr>Overview</vt:lpstr>
      <vt:lpstr>Aims</vt:lpstr>
      <vt:lpstr>Introduction</vt:lpstr>
      <vt:lpstr>PACT and design </vt:lpstr>
      <vt:lpstr>PowerPoint Presentation</vt:lpstr>
      <vt:lpstr>Our view of UX design</vt:lpstr>
      <vt:lpstr>Understanding</vt:lpstr>
      <vt:lpstr>Requirements</vt:lpstr>
      <vt:lpstr>Defining requirements</vt:lpstr>
      <vt:lpstr>Stakeholders</vt:lpstr>
      <vt:lpstr>Conceptual design</vt:lpstr>
      <vt:lpstr>Techniques to help with conceptual design </vt:lpstr>
      <vt:lpstr>Rich Pictures (1 of 2)</vt:lpstr>
      <vt:lpstr>Rich Pictures (2 of 2)</vt:lpstr>
      <vt:lpstr>Physical design</vt:lpstr>
      <vt:lpstr>Operational design</vt:lpstr>
      <vt:lpstr>Representational design </vt:lpstr>
      <vt:lpstr>Interaction design </vt:lpstr>
      <vt:lpstr>PowerPoint Presentation</vt:lpstr>
      <vt:lpstr>Envisionment</vt:lpstr>
      <vt:lpstr>Evaluation</vt:lpstr>
      <vt:lpstr>PowerPoint Presentation</vt:lpstr>
      <vt:lpstr>PowerPoint Presentation</vt:lpstr>
      <vt:lpstr>Implementation</vt:lpstr>
      <vt:lpstr>UX and formal methods</vt:lpstr>
      <vt:lpstr>Agile development</vt:lpstr>
      <vt:lpstr>An agile approach</vt:lpstr>
      <vt:lpstr>Developing personas </vt:lpstr>
      <vt:lpstr>Using personas (1 of 2) </vt:lpstr>
      <vt:lpstr>Using personas (2 of 2) </vt:lpstr>
      <vt:lpstr>Defining personas </vt:lpstr>
      <vt:lpstr>Example persona template </vt:lpstr>
      <vt:lpstr>Critiquing personas</vt:lpstr>
      <vt:lpstr>Example: Companions</vt:lpstr>
      <vt:lpstr>PowerPoint Presentation</vt:lpstr>
      <vt:lpstr>PowerPoint Presentation</vt:lpstr>
      <vt:lpstr>Developing scenarios</vt:lpstr>
      <vt:lpstr>Five key problems of design (from Carroll)</vt:lpstr>
      <vt:lpstr>PowerPoint Presentation</vt:lpstr>
      <vt:lpstr>Motivations</vt:lpstr>
      <vt:lpstr>Captology</vt:lpstr>
      <vt:lpstr>Photopal</vt:lpstr>
      <vt:lpstr>PowerPoint Presentation</vt:lpstr>
      <vt:lpstr>Environment</vt:lpstr>
      <vt:lpstr>Using scenarios throughout design</vt:lpstr>
      <vt:lpstr>Scenarios throughout design</vt:lpstr>
      <vt:lpstr>Scenarios at different stages</vt:lpstr>
      <vt:lpstr>Stories</vt:lpstr>
      <vt:lpstr>Story: Example</vt:lpstr>
      <vt:lpstr>Conceptual scenarios</vt:lpstr>
      <vt:lpstr>Abstraction</vt:lpstr>
      <vt:lpstr>Degrees of abstraction</vt:lpstr>
      <vt:lpstr>Concrete scenarios</vt:lpstr>
      <vt:lpstr>Concrete scenarios: Example</vt:lpstr>
      <vt:lpstr>Use cases</vt:lpstr>
      <vt:lpstr>A scenario-based design method</vt:lpstr>
      <vt:lpstr>PowerPoint Presentation</vt:lpstr>
      <vt:lpstr>Scenarios through design</vt:lpstr>
      <vt:lpstr>Requirements and problems</vt:lpstr>
      <vt:lpstr>Scenario corpus</vt:lpstr>
      <vt:lpstr>Domain characteristics</vt:lpstr>
      <vt:lpstr>Conceptual model</vt:lpstr>
      <vt:lpstr>Design language</vt:lpstr>
      <vt:lpstr>Documenting scenarios</vt:lpstr>
      <vt:lpstr>Trade-offs </vt:lpstr>
      <vt:lpstr>Claims analysis</vt:lpstr>
      <vt:lpstr>Gathering data</vt:lpstr>
      <vt:lpstr>Using scenarios example: A home information centre (HIC) (1 of 2)</vt:lpstr>
      <vt:lpstr>Using scenarios example: A home information centre (HIC) (2 of 2)</vt:lpstr>
      <vt:lpstr>Cross-referencing scenario types</vt:lpstr>
      <vt:lpstr>Summary </vt:lpstr>
    </vt:vector>
  </TitlesOfParts>
  <Company>Napier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process of human-centred interactive systems design</dc:title>
  <dc:creator>david benyon</dc:creator>
  <cp:lastModifiedBy>Vivekan G</cp:lastModifiedBy>
  <cp:revision>160</cp:revision>
  <dcterms:created xsi:type="dcterms:W3CDTF">2010-01-26T10:30:02Z</dcterms:created>
  <dcterms:modified xsi:type="dcterms:W3CDTF">2019-04-04T04:47:25Z</dcterms:modified>
</cp:coreProperties>
</file>